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2"/>
  </p:notesMasterIdLst>
  <p:sldIdLst>
    <p:sldId id="256" r:id="rId2"/>
    <p:sldId id="289" r:id="rId3"/>
    <p:sldId id="274" r:id="rId4"/>
    <p:sldId id="257" r:id="rId5"/>
    <p:sldId id="258" r:id="rId6"/>
    <p:sldId id="276" r:id="rId7"/>
    <p:sldId id="277" r:id="rId8"/>
    <p:sldId id="278" r:id="rId9"/>
    <p:sldId id="296" r:id="rId10"/>
    <p:sldId id="282" r:id="rId11"/>
    <p:sldId id="283" r:id="rId12"/>
    <p:sldId id="285" r:id="rId13"/>
    <p:sldId id="290" r:id="rId14"/>
    <p:sldId id="291" r:id="rId15"/>
    <p:sldId id="287" r:id="rId16"/>
    <p:sldId id="288" r:id="rId17"/>
    <p:sldId id="292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>
        <p:scale>
          <a:sx n="87" d="100"/>
          <a:sy n="87" d="100"/>
        </p:scale>
        <p:origin x="2598" y="23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8C9D0-DF9F-431A-8BBD-EE2783465F7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F87C-2BF9-4DED-9FF0-A2DB0F4B5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Herman 3/1/2023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Herman – updated Feb.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Herman – updated Feb.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Feb. 22, 2022 </a:t>
            </a:r>
            <a:r>
              <a:rPr lang="en-US" dirty="0" err="1" smtClean="0"/>
              <a:t>herman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Herman 3/1/2023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©2023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466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26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8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7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4961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152401"/>
            <a:ext cx="1097248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143001"/>
            <a:ext cx="1097248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marL="684213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altLang="en-US" dirty="0" smtClean="0"/>
              <a:t>Second level</a:t>
            </a:r>
          </a:p>
          <a:p>
            <a:pPr marL="1025525" lvl="2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altLang="en-US" dirty="0" smtClean="0"/>
              <a:t>Third level</a:t>
            </a:r>
          </a:p>
          <a:p>
            <a:pPr marL="1598613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altLang="en-US" dirty="0" smtClean="0"/>
              <a:t>Fourth level</a:t>
            </a:r>
          </a:p>
          <a:p>
            <a:pPr marL="2058988" lvl="4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altLang="en-US" dirty="0" smtClean="0"/>
              <a:t>Fifth level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©2023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8" y="6381750"/>
            <a:ext cx="4509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6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798513" indent="-45720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2600" dirty="0" smtClean="0">
          <a:solidFill>
            <a:schemeClr val="tx1"/>
          </a:solidFill>
          <a:latin typeface="+mn-lt"/>
        </a:defRPr>
      </a:lvl2pPr>
      <a:lvl3pPr marL="1146175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400" dirty="0" smtClean="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4pPr>
      <a:lvl5pPr marL="2060575" indent="-342900" algn="l" rtl="0" eaLnBrk="1" fontAlgn="base" hangingPunct="1">
        <a:spcBef>
          <a:spcPct val="20000"/>
        </a:spcBef>
        <a:spcAft>
          <a:spcPct val="0"/>
        </a:spcAft>
        <a:buChar char="»"/>
        <a:defRPr lang="en-US" altLang="en-US" sz="190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 b="1" dirty="0" smtClean="0"/>
              <a:t>2022 </a:t>
            </a:r>
            <a:r>
              <a:rPr lang="en-US" b="1" dirty="0"/>
              <a:t>RTEP Report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Key Maps, Tables &amp; Figures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/>
          <a:p>
            <a:r>
              <a:rPr lang="en-US" dirty="0"/>
              <a:t>The following set of slides provides key information from PJM’s </a:t>
            </a:r>
            <a:r>
              <a:rPr lang="en-US" dirty="0" smtClean="0"/>
              <a:t>2022 </a:t>
            </a:r>
            <a:r>
              <a:rPr lang="en-US" dirty="0"/>
              <a:t>RTEP cycle. The slides are provided for the reader’s own communications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State RPS Targets and Goals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38" r="12469"/>
          <a:stretch/>
        </p:blipFill>
        <p:spPr>
          <a:xfrm>
            <a:off x="363793" y="1531435"/>
            <a:ext cx="5358582" cy="373427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24761"/>
              </p:ext>
            </p:extLst>
          </p:nvPr>
        </p:nvGraphicFramePr>
        <p:xfrm>
          <a:off x="5922460" y="1128312"/>
          <a:ext cx="5920241" cy="492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833363744"/>
                    </a:ext>
                  </a:extLst>
                </a:gridCol>
                <a:gridCol w="1417476">
                  <a:extLst>
                    <a:ext uri="{9D8B030D-6E8A-4147-A177-3AD203B41FA5}">
                      <a16:colId xmlns:a16="http://schemas.microsoft.com/office/drawing/2014/main" val="374784042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53947237"/>
                    </a:ext>
                  </a:extLst>
                </a:gridCol>
                <a:gridCol w="2038215">
                  <a:extLst>
                    <a:ext uri="{9D8B030D-6E8A-4147-A177-3AD203B41FA5}">
                      <a16:colId xmlns:a16="http://schemas.microsoft.com/office/drawing/2014/main" val="8653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41729775"/>
                    </a:ext>
                  </a:extLst>
                </a:gridCol>
                <a:gridCol w="1367270">
                  <a:extLst>
                    <a:ext uri="{9D8B030D-6E8A-4147-A177-3AD203B41FA5}">
                      <a16:colId xmlns:a16="http://schemas.microsoft.com/office/drawing/2014/main" val="3289175109"/>
                    </a:ext>
                  </a:extLst>
                </a:gridCol>
              </a:tblGrid>
              <a:tr h="425185">
                <a:tc gridSpan="6"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rgbClr val="005581"/>
                          </a:solidFill>
                          <a:latin typeface="+mn-lt"/>
                          <a:ea typeface="+mn-ea"/>
                          <a:cs typeface="+mn-cs"/>
                        </a:rPr>
                        <a:t>State RPS Targets*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11976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☼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NJ: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50% by 2030**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☼</a:t>
                      </a:r>
                      <a:endParaRPr lang="en-US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PA: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18% by 2021***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OH: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8.5% by 2026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8928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☼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MD: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50% by 2030**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☼</a:t>
                      </a:r>
                      <a:endParaRPr lang="en-US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IL: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50% by 2040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MI: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15% by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0649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☼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DE: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40% by 2035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☼</a:t>
                      </a:r>
                      <a:endParaRPr lang="en-US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VA: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100% by 2045/2050 (IOUs)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IN: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10% by 2025***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72479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☼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DC: 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100% by 2032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☼</a:t>
                      </a:r>
                      <a:endParaRPr lang="en-US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8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NC: 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506020202030204" pitchFamily="34" charset="0"/>
                          <a:ea typeface="+mn-ea"/>
                          <a:cs typeface="+mn-cs"/>
                        </a:rPr>
                        <a:t>12.5% by 2021 (IOUs)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63740"/>
                  </a:ext>
                </a:extLst>
              </a:tr>
              <a:tr h="1005840">
                <a:tc gridSpan="6">
                  <a:txBody>
                    <a:bodyPr/>
                    <a:lstStyle/>
                    <a:p>
                      <a:pPr marL="225425" marR="0" lvl="0" indent="-225425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☼ Minimum solar requirement</a:t>
                      </a:r>
                    </a:p>
                    <a:p>
                      <a:pPr marL="166688" indent="-166688" algn="l" rtl="0"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 Targets may change over time; these are recent representative snapshot values</a:t>
                      </a:r>
                    </a:p>
                    <a:p>
                      <a:pPr marL="166688" indent="-166688" algn="l" rtl="0"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** Includes an additional 2.5% of Class II resources each year</a:t>
                      </a:r>
                    </a:p>
                    <a:p>
                      <a:pPr marL="225425" marR="0" lvl="0" indent="-225425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*** Includes non-renewable “alternative” energy resources</a:t>
                      </a:r>
                    </a:p>
                  </a:txBody>
                  <a:tcPr>
                    <a:lnT w="952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>
                        <a:spcAft>
                          <a:spcPts val="300"/>
                        </a:spcAft>
                      </a:pPr>
                      <a:endParaRPr lang="en-US" sz="15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R="0">
                    <a:lnT w="9525" cap="flat" cmpd="sng" algn="ctr">
                      <a:solidFill>
                        <a:srgbClr val="005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 Model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7838" y="836150"/>
            <a:ext cx="10016325" cy="5328675"/>
            <a:chOff x="1087838" y="836150"/>
            <a:chExt cx="10016325" cy="5328675"/>
          </a:xfrm>
        </p:grpSpPr>
        <p:sp>
          <p:nvSpPr>
            <p:cNvPr id="6" name="Oval 5"/>
            <p:cNvSpPr/>
            <p:nvPr/>
          </p:nvSpPr>
          <p:spPr>
            <a:xfrm>
              <a:off x="6209070" y="1199535"/>
              <a:ext cx="1071716" cy="1071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630993" y="1199535"/>
              <a:ext cx="1071716" cy="1071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80" t="6186"/>
            <a:stretch/>
          </p:blipFill>
          <p:spPr>
            <a:xfrm>
              <a:off x="1087838" y="836150"/>
              <a:ext cx="10016325" cy="5328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1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363794"/>
            <a:ext cx="10972482" cy="428370"/>
          </a:xfrm>
        </p:spPr>
        <p:txBody>
          <a:bodyPr/>
          <a:lstStyle/>
          <a:p>
            <a:r>
              <a:rPr lang="en-US" dirty="0" smtClean="0"/>
              <a:t>10-Year Summer Peak Load Growth Rate Comparison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90" y="1061884"/>
            <a:ext cx="10781701" cy="51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Supplemental Project Drivers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89" y="1037811"/>
            <a:ext cx="11563823" cy="50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</a:t>
            </a:r>
            <a:r>
              <a:rPr lang="en-US" dirty="0" smtClean="0"/>
              <a:t>Actual Generator Deactivations </a:t>
            </a:r>
            <a:br>
              <a:rPr lang="en-US" dirty="0" smtClean="0"/>
            </a:br>
            <a:r>
              <a:rPr lang="en-US" sz="2000" dirty="0" smtClean="0"/>
              <a:t>Jan</a:t>
            </a:r>
            <a:r>
              <a:rPr lang="en-US" sz="2000" dirty="0"/>
              <a:t>. </a:t>
            </a:r>
            <a:r>
              <a:rPr lang="en-US" sz="2000" dirty="0" smtClean="0"/>
              <a:t>1 to Dec</a:t>
            </a:r>
            <a:r>
              <a:rPr lang="en-US" sz="2000" dirty="0"/>
              <a:t>. 31, 2022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 b="18637"/>
          <a:stretch/>
        </p:blipFill>
        <p:spPr>
          <a:xfrm>
            <a:off x="1813745" y="792164"/>
            <a:ext cx="9021403" cy="5380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-1"/>
          <a:stretch/>
        </p:blipFill>
        <p:spPr>
          <a:xfrm>
            <a:off x="219347" y="4119716"/>
            <a:ext cx="1894588" cy="204312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028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2022/2023 Market Efficiency 24-Month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2" y="1303494"/>
            <a:ext cx="11950978" cy="44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Efficiency Analysis Parameters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263" y="693841"/>
            <a:ext cx="8200505" cy="5405988"/>
            <a:chOff x="1712239" y="944982"/>
            <a:chExt cx="7744968" cy="5105686"/>
          </a:xfrm>
        </p:grpSpPr>
        <p:sp>
          <p:nvSpPr>
            <p:cNvPr id="3" name="Oval 2"/>
            <p:cNvSpPr/>
            <p:nvPr/>
          </p:nvSpPr>
          <p:spPr>
            <a:xfrm>
              <a:off x="4395019" y="1386349"/>
              <a:ext cx="1120877" cy="1120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135329" y="1396181"/>
              <a:ext cx="1120877" cy="1120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2239" y="944982"/>
              <a:ext cx="7744968" cy="5105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7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317849"/>
            <a:ext cx="10972482" cy="639763"/>
          </a:xfrm>
        </p:spPr>
        <p:txBody>
          <a:bodyPr/>
          <a:lstStyle/>
          <a:p>
            <a:r>
              <a:rPr lang="en-US" altLang="en-US" dirty="0"/>
              <a:t>New Services Queue Process </a:t>
            </a:r>
            <a:r>
              <a:rPr lang="en-US" altLang="en-US" dirty="0" smtClean="0"/>
              <a:t>Request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200" r="38978"/>
          <a:stretch/>
        </p:blipFill>
        <p:spPr>
          <a:xfrm>
            <a:off x="189068" y="1151988"/>
            <a:ext cx="11813864" cy="46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and System Impact Studies Performed in 2022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959" b="15027"/>
          <a:stretch/>
        </p:blipFill>
        <p:spPr>
          <a:xfrm>
            <a:off x="1227841" y="914400"/>
            <a:ext cx="9736320" cy="5228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8871" b="5051"/>
          <a:stretch/>
        </p:blipFill>
        <p:spPr>
          <a:xfrm>
            <a:off x="285135" y="4846162"/>
            <a:ext cx="2851355" cy="12962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933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314632"/>
            <a:ext cx="10972482" cy="477532"/>
          </a:xfrm>
        </p:spPr>
        <p:txBody>
          <a:bodyPr/>
          <a:lstStyle/>
          <a:p>
            <a:r>
              <a:rPr lang="en-US" dirty="0"/>
              <a:t>Potential Options for the New Jersey Offshore Wind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Transmission </a:t>
            </a:r>
            <a:r>
              <a:rPr lang="en-US" dirty="0"/>
              <a:t>Solution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38" y="1020465"/>
            <a:ext cx="11442326" cy="51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 Backbone Transmission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b="15446"/>
          <a:stretch/>
        </p:blipFill>
        <p:spPr>
          <a:xfrm>
            <a:off x="1936956" y="869477"/>
            <a:ext cx="9245590" cy="5275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8" y="4004237"/>
            <a:ext cx="1855538" cy="21402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492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334297"/>
            <a:ext cx="10972482" cy="457867"/>
          </a:xfrm>
        </p:spPr>
        <p:txBody>
          <a:bodyPr/>
          <a:lstStyle/>
          <a:p>
            <a:r>
              <a:rPr lang="en-US" dirty="0" smtClean="0"/>
              <a:t>New Jersey SAA Offshore Wind Evaluation </a:t>
            </a:r>
            <a:br>
              <a:rPr lang="en-US" dirty="0" smtClean="0"/>
            </a:br>
            <a:r>
              <a:rPr lang="en-US" dirty="0" smtClean="0"/>
              <a:t>Process Overview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19" y="1110203"/>
            <a:ext cx="11069323" cy="49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321"/>
            <a:ext cx="10972482" cy="639763"/>
          </a:xfrm>
        </p:spPr>
        <p:txBody>
          <a:bodyPr/>
          <a:lstStyle/>
          <a:p>
            <a:r>
              <a:rPr lang="en-US" dirty="0" smtClean="0"/>
              <a:t>Board-Approved </a:t>
            </a:r>
            <a:r>
              <a:rPr lang="en-US" dirty="0"/>
              <a:t>RTEP Projects</a:t>
            </a:r>
            <a:br>
              <a:rPr lang="en-US" dirty="0"/>
            </a:br>
            <a:r>
              <a:rPr lang="en-US" sz="2000" dirty="0"/>
              <a:t>(as of Dec. 31, </a:t>
            </a:r>
            <a:r>
              <a:rPr lang="en-US" sz="2000" dirty="0" smtClean="0"/>
              <a:t>2022)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7" y="1245855"/>
            <a:ext cx="11353358" cy="46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51" y="944912"/>
            <a:ext cx="11344391" cy="5071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Existing RPM-Eligible Installed Capacity Mix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9186" y="5895202"/>
            <a:ext cx="1753056" cy="277013"/>
          </a:xfrm>
          <a:prstGeom prst="rect">
            <a:avLst/>
          </a:prstGeom>
          <a:noFill/>
        </p:spPr>
        <p:txBody>
          <a:bodyPr wrap="square" lIns="91452" tIns="45727" rIns="91452" bIns="45727" rtlCol="0">
            <a:spAutoFit/>
          </a:bodyPr>
          <a:lstStyle/>
          <a:p>
            <a:r>
              <a:rPr lang="en-US" sz="1200" dirty="0"/>
              <a:t>As of Dec. 31, </a:t>
            </a:r>
            <a:r>
              <a:rPr lang="en-US" sz="1200" dirty="0" smtClean="0"/>
              <a:t>2022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4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69" y="1098958"/>
            <a:ext cx="11386708" cy="4983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Queued </a:t>
            </a:r>
            <a:r>
              <a:rPr lang="en-US" dirty="0"/>
              <a:t>Generation Fuel Mix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Requested </a:t>
            </a:r>
            <a:r>
              <a:rPr lang="en-US" dirty="0"/>
              <a:t>Capacity Interconnection </a:t>
            </a:r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05125" y="5895202"/>
            <a:ext cx="1753056" cy="277013"/>
          </a:xfrm>
          <a:prstGeom prst="rect">
            <a:avLst/>
          </a:prstGeom>
          <a:noFill/>
        </p:spPr>
        <p:txBody>
          <a:bodyPr wrap="square" lIns="91452" tIns="45727" rIns="91452" bIns="45727" rtlCol="0">
            <a:spAutoFit/>
          </a:bodyPr>
          <a:lstStyle/>
          <a:p>
            <a:r>
              <a:rPr lang="en-US" sz="1200" dirty="0"/>
              <a:t>As of Dec. 31, </a:t>
            </a:r>
            <a:r>
              <a:rPr lang="en-US" sz="1200" dirty="0" smtClean="0"/>
              <a:t>2022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6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317849"/>
            <a:ext cx="10972482" cy="639763"/>
          </a:xfrm>
        </p:spPr>
        <p:txBody>
          <a:bodyPr/>
          <a:lstStyle/>
          <a:p>
            <a:r>
              <a:rPr lang="en-US" altLang="en-US" dirty="0"/>
              <a:t>Queued Generation Progression –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Requested </a:t>
            </a:r>
            <a:r>
              <a:rPr lang="en-US" altLang="en-US" dirty="0"/>
              <a:t>Capacity </a:t>
            </a:r>
            <a:r>
              <a:rPr lang="en-US" altLang="en-US" dirty="0" smtClean="0"/>
              <a:t>Interconnection Rights </a:t>
            </a:r>
            <a:r>
              <a:rPr lang="en-US" altLang="en-US" dirty="0"/>
              <a:t>(Dec. 31, </a:t>
            </a:r>
            <a:r>
              <a:rPr lang="en-US" altLang="en-US" dirty="0" smtClean="0"/>
              <a:t>2022)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14" y="1334932"/>
            <a:ext cx="11333904" cy="2763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4" y="4140160"/>
            <a:ext cx="7654343" cy="1080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684" y="4390708"/>
            <a:ext cx="3488134" cy="1368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007" y="5384175"/>
            <a:ext cx="71130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Arial Narrow" panose="020B0506020202030204" pitchFamily="34" charset="0"/>
              </a:rPr>
              <a:t>This figure shows, historically, how far generation requests had proceeded in the interconnection process before they exited active participation (i.e., before they reached in-service status, began construction, were suspended or withdrew). The graphic does not include projects considered active in the queue as of Dec. 31, 2022.</a:t>
            </a:r>
          </a:p>
        </p:txBody>
      </p:sp>
    </p:spTree>
    <p:extLst>
      <p:ext uri="{BB962C8B-B14F-4D97-AF65-F5344CB8AC3E}">
        <p14:creationId xmlns:p14="http://schemas.microsoft.com/office/powerpoint/2010/main" val="40875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304800"/>
            <a:ext cx="10972482" cy="487364"/>
          </a:xfrm>
        </p:spPr>
        <p:txBody>
          <a:bodyPr/>
          <a:lstStyle/>
          <a:p>
            <a:r>
              <a:rPr lang="en-US" dirty="0"/>
              <a:t>PJM Generator Deactivation Notifications Received </a:t>
            </a:r>
            <a:br>
              <a:rPr lang="en-US" dirty="0"/>
            </a:br>
            <a:r>
              <a:rPr lang="en-US" sz="2000" dirty="0"/>
              <a:t>Jan. </a:t>
            </a:r>
            <a:r>
              <a:rPr lang="en-US" sz="2000" dirty="0" smtClean="0"/>
              <a:t>1 to Dec</a:t>
            </a:r>
            <a:r>
              <a:rPr lang="en-US" sz="2000" dirty="0"/>
              <a:t>. 31, </a:t>
            </a:r>
            <a:r>
              <a:rPr lang="en-US" sz="2000" dirty="0" smtClean="0"/>
              <a:t>2022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7" t="8393" r="1277" b="19453"/>
          <a:stretch/>
        </p:blipFill>
        <p:spPr>
          <a:xfrm>
            <a:off x="1650927" y="990149"/>
            <a:ext cx="9376846" cy="5166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/>
          <a:stretch/>
        </p:blipFill>
        <p:spPr>
          <a:xfrm>
            <a:off x="609760" y="3932902"/>
            <a:ext cx="2059911" cy="22240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387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8761"/>
            <a:ext cx="10972483" cy="581603"/>
          </a:xfrm>
        </p:spPr>
        <p:txBody>
          <a:bodyPr/>
          <a:lstStyle/>
          <a:p>
            <a:r>
              <a:rPr lang="en-US" dirty="0" smtClean="0"/>
              <a:t>2022 RTEP Baseline Projects by Driver</a:t>
            </a:r>
            <a:br>
              <a:rPr lang="en-US" dirty="0" smtClean="0"/>
            </a:br>
            <a:r>
              <a:rPr lang="en-US" sz="2000" dirty="0"/>
              <a:t>($ Million)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0" y="1323976"/>
            <a:ext cx="11575782" cy="42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</a:t>
            </a:r>
            <a:r>
              <a:rPr lang="en-US" smtClean="0"/>
              <a:t>Expansion Uncertainty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9" y="1244478"/>
            <a:ext cx="11594523" cy="45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D12AD04B-00D7-4106-B3C3-85314124EC5F}" vid="{59DE41AF-3893-4C08-BA50-DF5C68587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</Template>
  <TotalTime>682</TotalTime>
  <Words>411</Words>
  <Application>Microsoft Office PowerPoint</Application>
  <PresentationFormat>Widescreen</PresentationFormat>
  <Paragraphs>67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Public</vt:lpstr>
      <vt:lpstr>2022 RTEP Report  Key Maps, Tables &amp; Figures</vt:lpstr>
      <vt:lpstr>PJM Backbone Transmission System</vt:lpstr>
      <vt:lpstr>Board-Approved RTEP Projects (as of Dec. 31, 2022)</vt:lpstr>
      <vt:lpstr>PJM Existing RPM-Eligible Installed Capacity Mix</vt:lpstr>
      <vt:lpstr>Queued Generation Fuel Mix –  Requested Capacity Interconnection Rights</vt:lpstr>
      <vt:lpstr>Queued Generation Progression –  Requested Capacity Interconnection Rights (Dec. 31, 2022)</vt:lpstr>
      <vt:lpstr>PJM Generator Deactivation Notifications Received  Jan. 1 to Dec. 31, 2022</vt:lpstr>
      <vt:lpstr>2022 RTEP Baseline Projects by Driver ($ Million)</vt:lpstr>
      <vt:lpstr>Transmission Expansion Uncertainty</vt:lpstr>
      <vt:lpstr>PJM State RPS Targets and Goals</vt:lpstr>
      <vt:lpstr>Load Forecast Model</vt:lpstr>
      <vt:lpstr>10-Year Summer Peak Load Growth Rate Comparison</vt:lpstr>
      <vt:lpstr>Primary Supplemental Project Drivers</vt:lpstr>
      <vt:lpstr>PJM Actual Generator Deactivations  Jan. 1 to Dec. 31, 2022</vt:lpstr>
      <vt:lpstr>2022/2023 Market Efficiency 24-Month Cycle</vt:lpstr>
      <vt:lpstr>Market Efficiency Analysis Parameters</vt:lpstr>
      <vt:lpstr>New Services Queue Process Request</vt:lpstr>
      <vt:lpstr>Feasibility and System Impact Studies Performed in 2022</vt:lpstr>
      <vt:lpstr>Potential Options for the New Jersey Offshore Wind  Transmission Solution</vt:lpstr>
      <vt:lpstr>New Jersey SAA Offshore Wind Evaluation  Process Overview</vt:lpstr>
    </vt:vector>
  </TitlesOfParts>
  <Company>PJM Interconnection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 Davis, Veronica</dc:creator>
  <cp:lastModifiedBy>Lopez Davis, Veronica</cp:lastModifiedBy>
  <cp:revision>18</cp:revision>
  <dcterms:created xsi:type="dcterms:W3CDTF">2023-03-03T21:46:05Z</dcterms:created>
  <dcterms:modified xsi:type="dcterms:W3CDTF">2023-03-08T21:26:40Z</dcterms:modified>
</cp:coreProperties>
</file>