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1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90" autoAdjust="0"/>
  </p:normalViewPr>
  <p:slideViewPr>
    <p:cSldViewPr snapToGrid="0" showGuides="1">
      <p:cViewPr varScale="1">
        <p:scale>
          <a:sx n="61" d="100"/>
          <a:sy n="61" d="100"/>
        </p:scale>
        <p:origin x="77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8802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©2021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8800" y="3810000"/>
            <a:ext cx="4368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www.pjm.com | Public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6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466" indent="0">
              <a:buNone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96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7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43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2475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152401"/>
            <a:ext cx="1097248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143001"/>
            <a:ext cx="1097248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8802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©2021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2748" y="6381750"/>
            <a:ext cx="4509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www.pjm.com | Public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2020 </a:t>
            </a:r>
            <a:r>
              <a:rPr lang="en-US" b="1" dirty="0"/>
              <a:t>RTEP Report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Key Maps, Tables &amp; Figures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following set of slides provides key information from PJM’s </a:t>
            </a:r>
            <a:r>
              <a:rPr lang="en-US" dirty="0" smtClean="0"/>
              <a:t>2020 </a:t>
            </a:r>
            <a:r>
              <a:rPr lang="en-US" dirty="0"/>
              <a:t>RTEP cycle. The slides are provided for the reader’s own communications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3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6" y="149193"/>
            <a:ext cx="10972482" cy="639763"/>
          </a:xfrm>
        </p:spPr>
        <p:txBody>
          <a:bodyPr/>
          <a:lstStyle/>
          <a:p>
            <a:r>
              <a:rPr lang="en-US" dirty="0"/>
              <a:t>Generator Deliverability </a:t>
            </a:r>
            <a:r>
              <a:rPr lang="en-US" dirty="0" smtClean="0"/>
              <a:t>Concept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28" t="55972" r="22204" b="13635"/>
          <a:stretch/>
        </p:blipFill>
        <p:spPr>
          <a:xfrm>
            <a:off x="1217118" y="1142999"/>
            <a:ext cx="9757764" cy="46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1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6" y="365093"/>
            <a:ext cx="10972482" cy="639763"/>
          </a:xfrm>
        </p:spPr>
        <p:txBody>
          <a:bodyPr/>
          <a:lstStyle/>
          <a:p>
            <a:r>
              <a:rPr lang="en-US" dirty="0"/>
              <a:t>PJM Generator Deactivation Notifications Received </a:t>
            </a:r>
            <a:br>
              <a:rPr lang="en-US" dirty="0"/>
            </a:br>
            <a:r>
              <a:rPr lang="en-US" sz="2000" dirty="0"/>
              <a:t>Jan. 1, </a:t>
            </a:r>
            <a:r>
              <a:rPr lang="en-US" sz="2000" dirty="0" smtClean="0"/>
              <a:t>2020−</a:t>
            </a:r>
            <a:r>
              <a:rPr lang="en-US" sz="2000" dirty="0"/>
              <a:t>Dec. 31, </a:t>
            </a:r>
            <a:r>
              <a:rPr lang="en-US" sz="2000" dirty="0" smtClean="0"/>
              <a:t>2020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86" y="1079284"/>
            <a:ext cx="8456428" cy="50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6" y="171206"/>
            <a:ext cx="10972482" cy="639763"/>
          </a:xfrm>
        </p:spPr>
        <p:txBody>
          <a:bodyPr/>
          <a:lstStyle/>
          <a:p>
            <a:r>
              <a:rPr lang="en-US" dirty="0" smtClean="0"/>
              <a:t>RTEP Proposal Window Eligibility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601"/>
          <a:stretch/>
        </p:blipFill>
        <p:spPr>
          <a:xfrm>
            <a:off x="1100328" y="1014527"/>
            <a:ext cx="9826752" cy="50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8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95984"/>
            <a:ext cx="10972482" cy="639763"/>
          </a:xfrm>
        </p:spPr>
        <p:txBody>
          <a:bodyPr/>
          <a:lstStyle/>
          <a:p>
            <a:r>
              <a:rPr lang="en-US" dirty="0" smtClean="0"/>
              <a:t>2020 RTEP Baseline Projects by Driver</a:t>
            </a:r>
            <a:br>
              <a:rPr lang="en-US" dirty="0" smtClean="0"/>
            </a:br>
            <a:r>
              <a:rPr lang="en-US" dirty="0" smtClean="0"/>
              <a:t>($ Million)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420720"/>
            <a:ext cx="11933952" cy="41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4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6" y="254349"/>
            <a:ext cx="10972482" cy="639763"/>
          </a:xfrm>
        </p:spPr>
        <p:txBody>
          <a:bodyPr/>
          <a:lstStyle/>
          <a:p>
            <a:r>
              <a:rPr lang="en-US" altLang="en-US" dirty="0" smtClean="0"/>
              <a:t>Load Forecast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80" y="1012984"/>
            <a:ext cx="7101840" cy="50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0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340575"/>
            <a:ext cx="10972482" cy="639763"/>
          </a:xfrm>
        </p:spPr>
        <p:txBody>
          <a:bodyPr/>
          <a:lstStyle/>
          <a:p>
            <a:r>
              <a:rPr lang="en-US" altLang="en-US" dirty="0"/>
              <a:t>PJM 10-Year Summer Peak Load Growth Rate Comparison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/>
              <a:t>2016-2020 </a:t>
            </a:r>
            <a:r>
              <a:rPr lang="en-US" altLang="en-US" sz="2400" dirty="0"/>
              <a:t>Load Forecast 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3" y="1073711"/>
            <a:ext cx="10957267" cy="51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292449"/>
            <a:ext cx="10972482" cy="639763"/>
          </a:xfrm>
        </p:spPr>
        <p:txBody>
          <a:bodyPr/>
          <a:lstStyle/>
          <a:p>
            <a:r>
              <a:rPr lang="en-US" altLang="en-US" dirty="0"/>
              <a:t>2020 RTEP Baseline Thermal and Voltage Criteria Violations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24" y="1097280"/>
            <a:ext cx="8866824" cy="49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8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292449"/>
            <a:ext cx="10972482" cy="639763"/>
          </a:xfrm>
        </p:spPr>
        <p:txBody>
          <a:bodyPr/>
          <a:lstStyle/>
          <a:p>
            <a:r>
              <a:rPr lang="en-US" altLang="en-US" dirty="0"/>
              <a:t>Primary Supplemental Project Drivers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82" y="1130654"/>
            <a:ext cx="11259636" cy="49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3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292449"/>
            <a:ext cx="10972482" cy="639763"/>
          </a:xfrm>
        </p:spPr>
        <p:txBody>
          <a:bodyPr/>
          <a:lstStyle/>
          <a:p>
            <a:r>
              <a:rPr lang="en-US" altLang="en-US" dirty="0" smtClean="0"/>
              <a:t>Attachment </a:t>
            </a:r>
            <a:r>
              <a:rPr lang="en-US" altLang="en-US" dirty="0"/>
              <a:t>M-3 Process for Supplemental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59" y="1244509"/>
            <a:ext cx="10972482" cy="48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30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292449"/>
            <a:ext cx="10972482" cy="639763"/>
          </a:xfrm>
        </p:spPr>
        <p:txBody>
          <a:bodyPr/>
          <a:lstStyle/>
          <a:p>
            <a:r>
              <a:rPr lang="en-US" altLang="en-US" dirty="0"/>
              <a:t>2020/2021 Market Efficiency 24-Month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3" y="1422400"/>
            <a:ext cx="11711434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4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PJM Backbone Transmission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123" b="19086"/>
          <a:stretch/>
        </p:blipFill>
        <p:spPr>
          <a:xfrm>
            <a:off x="1574880" y="914402"/>
            <a:ext cx="9668265" cy="5246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1" y="3594051"/>
            <a:ext cx="1608654" cy="25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8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292449"/>
            <a:ext cx="10972482" cy="639763"/>
          </a:xfrm>
        </p:spPr>
        <p:txBody>
          <a:bodyPr/>
          <a:lstStyle/>
          <a:p>
            <a:r>
              <a:rPr lang="en-US" altLang="en-US" dirty="0"/>
              <a:t>Market Efficiency Analysis 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071482"/>
            <a:ext cx="7721600" cy="50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0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292449"/>
            <a:ext cx="10972482" cy="639763"/>
          </a:xfrm>
        </p:spPr>
        <p:txBody>
          <a:bodyPr/>
          <a:lstStyle/>
          <a:p>
            <a:r>
              <a:rPr lang="en-US" altLang="en-US" dirty="0"/>
              <a:t>Project 9A – RTEP Baseline Projects B2743 and B2752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53" y="1038537"/>
            <a:ext cx="8679638" cy="51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4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292449"/>
            <a:ext cx="10972482" cy="639763"/>
          </a:xfrm>
        </p:spPr>
        <p:txBody>
          <a:bodyPr/>
          <a:lstStyle/>
          <a:p>
            <a:r>
              <a:rPr lang="en-US" altLang="en-US" dirty="0"/>
              <a:t>Feasibility and System Impact Studies Performed in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54" y="1109658"/>
            <a:ext cx="8498958" cy="49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15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317849"/>
            <a:ext cx="10972482" cy="639763"/>
          </a:xfrm>
        </p:spPr>
        <p:txBody>
          <a:bodyPr/>
          <a:lstStyle/>
          <a:p>
            <a:r>
              <a:rPr lang="en-US" altLang="en-US" dirty="0"/>
              <a:t>Queued Generation Progression –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Requested </a:t>
            </a:r>
            <a:r>
              <a:rPr lang="en-US" altLang="en-US" dirty="0"/>
              <a:t>Capacity Rights (Dec. 31, 2020)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12" y="1227604"/>
            <a:ext cx="10865176" cy="47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317849"/>
            <a:ext cx="10972482" cy="639763"/>
          </a:xfrm>
        </p:spPr>
        <p:txBody>
          <a:bodyPr/>
          <a:lstStyle/>
          <a:p>
            <a:r>
              <a:rPr lang="en-US" altLang="en-US" dirty="0"/>
              <a:t>New Services Queue Process </a:t>
            </a:r>
            <a:r>
              <a:rPr lang="en-US" altLang="en-US" dirty="0" smtClean="0"/>
              <a:t>Overview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200" r="38978"/>
          <a:stretch/>
        </p:blipFill>
        <p:spPr>
          <a:xfrm>
            <a:off x="189068" y="1151988"/>
            <a:ext cx="11813864" cy="46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4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RTEP Process – RTO Perspective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16" y="1057752"/>
            <a:ext cx="7588968" cy="49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Enhancement Drivers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63" y="1251352"/>
            <a:ext cx="11319276" cy="46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0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321"/>
            <a:ext cx="10972482" cy="639763"/>
          </a:xfrm>
        </p:spPr>
        <p:txBody>
          <a:bodyPr/>
          <a:lstStyle/>
          <a:p>
            <a:r>
              <a:rPr lang="en-US" dirty="0"/>
              <a:t>Board Approved RTEP Projects</a:t>
            </a:r>
            <a:br>
              <a:rPr lang="en-US" dirty="0"/>
            </a:br>
            <a:r>
              <a:rPr lang="en-US" sz="2000" dirty="0"/>
              <a:t>(as of Dec. 31, </a:t>
            </a:r>
            <a:r>
              <a:rPr lang="en-US" sz="2000" dirty="0" smtClean="0"/>
              <a:t>2020)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48" y="1289785"/>
            <a:ext cx="10904894" cy="45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6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321"/>
            <a:ext cx="10972482" cy="639763"/>
          </a:xfrm>
        </p:spPr>
        <p:txBody>
          <a:bodyPr/>
          <a:lstStyle/>
          <a:p>
            <a:r>
              <a:rPr lang="en-US" dirty="0"/>
              <a:t>Approved Baseline Projects by Voltage</a:t>
            </a:r>
            <a:br>
              <a:rPr lang="en-US" dirty="0"/>
            </a:br>
            <a:r>
              <a:rPr lang="en-US" sz="2000" dirty="0"/>
              <a:t>(</a:t>
            </a:r>
            <a:r>
              <a:rPr lang="en-US" sz="2000" dirty="0" smtClean="0"/>
              <a:t>2016-2020)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87" y="1024739"/>
            <a:ext cx="8425450" cy="51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321"/>
            <a:ext cx="10972482" cy="639763"/>
          </a:xfrm>
        </p:spPr>
        <p:txBody>
          <a:bodyPr/>
          <a:lstStyle/>
          <a:p>
            <a:r>
              <a:rPr lang="en-US" dirty="0"/>
              <a:t>PJM Existing RPM-Eligible Installed Capacity Mix</a:t>
            </a:r>
            <a:br>
              <a:rPr lang="en-US" dirty="0"/>
            </a:br>
            <a:r>
              <a:rPr lang="en-US" sz="2000" dirty="0"/>
              <a:t>(Dec. 31, </a:t>
            </a:r>
            <a:r>
              <a:rPr lang="en-US" sz="2000" dirty="0" smtClean="0"/>
              <a:t>2020)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760" y="914084"/>
            <a:ext cx="1066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3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3" y="981461"/>
            <a:ext cx="10152474" cy="5081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6" y="495702"/>
            <a:ext cx="10972482" cy="639763"/>
          </a:xfrm>
        </p:spPr>
        <p:txBody>
          <a:bodyPr/>
          <a:lstStyle/>
          <a:p>
            <a:r>
              <a:rPr lang="en-US" dirty="0"/>
              <a:t>PJM Queued Generation Fuel Mix – Requested </a:t>
            </a:r>
            <a:br>
              <a:rPr lang="en-US" dirty="0"/>
            </a:br>
            <a:r>
              <a:rPr lang="en-US" dirty="0"/>
              <a:t>Capacity Interconnection Rights</a:t>
            </a:r>
            <a:br>
              <a:rPr lang="en-US" dirty="0"/>
            </a:br>
            <a:r>
              <a:rPr lang="en-US" sz="2000" dirty="0"/>
              <a:t>(Dec. 31, </a:t>
            </a:r>
            <a:r>
              <a:rPr lang="en-US" sz="2000" dirty="0" smtClean="0"/>
              <a:t>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6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Renewables in PJM Queue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34" y="1163557"/>
            <a:ext cx="11091508" cy="49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82426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E70588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" id="{7058E246-4C8F-4B4A-88B8-ABE9158D0B82}" vid="{F257E116-1FA5-4D8D-9BD0-BC9EAF7D1E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</Template>
  <TotalTime>143</TotalTime>
  <Words>223</Words>
  <Application>Microsoft Office PowerPoint</Application>
  <PresentationFormat>Widescreen</PresentationFormat>
  <Paragraphs>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Public</vt:lpstr>
      <vt:lpstr>2020 RTEP Report  Key Maps, Tables &amp; Figures</vt:lpstr>
      <vt:lpstr>PJM Backbone Transmission System</vt:lpstr>
      <vt:lpstr>RTEP Process – RTO Perspective</vt:lpstr>
      <vt:lpstr>System Enhancement Drivers</vt:lpstr>
      <vt:lpstr>Board Approved RTEP Projects (as of Dec. 31, 2020)</vt:lpstr>
      <vt:lpstr>Approved Baseline Projects by Voltage (2016-2020)</vt:lpstr>
      <vt:lpstr>PJM Existing RPM-Eligible Installed Capacity Mix (Dec. 31, 2020)</vt:lpstr>
      <vt:lpstr>PJM Queued Generation Fuel Mix – Requested  Capacity Interconnection Rights (Dec. 31, 2020)</vt:lpstr>
      <vt:lpstr>Growth of Renewables in PJM Queue</vt:lpstr>
      <vt:lpstr>Generator Deliverability Concept</vt:lpstr>
      <vt:lpstr>PJM Generator Deactivation Notifications Received  Jan. 1, 2020−Dec. 31, 2020</vt:lpstr>
      <vt:lpstr>RTEP Proposal Window Eligibility </vt:lpstr>
      <vt:lpstr>2020 RTEP Baseline Projects by Driver ($ Million)</vt:lpstr>
      <vt:lpstr>Load Forecast Model</vt:lpstr>
      <vt:lpstr>PJM 10-Year Summer Peak Load Growth Rate Comparison  2016-2020 Load Forecast Reports</vt:lpstr>
      <vt:lpstr>2020 RTEP Baseline Thermal and Voltage Criteria Violations</vt:lpstr>
      <vt:lpstr>Primary Supplemental Project Drivers</vt:lpstr>
      <vt:lpstr>Attachment M-3 Process for Supplemental Projects</vt:lpstr>
      <vt:lpstr>2020/2021 Market Efficiency 24-Month Cycle</vt:lpstr>
      <vt:lpstr>Market Efficiency Analysis Parameters</vt:lpstr>
      <vt:lpstr>Project 9A – RTEP Baseline Projects B2743 and B2752</vt:lpstr>
      <vt:lpstr>Feasibility and System Impact Studies Performed in 2020</vt:lpstr>
      <vt:lpstr>Queued Generation Progression –  Requested Capacity Rights (Dec. 31, 2020)</vt:lpstr>
      <vt:lpstr>New Services Queue Process Overview</vt:lpstr>
    </vt:vector>
  </TitlesOfParts>
  <Company>PJM Interconnection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RTEP Report  Key Maps, Tables &amp; Figures</dc:title>
  <dc:creator>Squilla, Angelica, E</dc:creator>
  <cp:lastModifiedBy>Pitts, Martelle</cp:lastModifiedBy>
  <cp:revision>22</cp:revision>
  <dcterms:created xsi:type="dcterms:W3CDTF">2021-02-25T21:12:02Z</dcterms:created>
  <dcterms:modified xsi:type="dcterms:W3CDTF">2021-03-04T19:34:33Z</dcterms:modified>
</cp:coreProperties>
</file>