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869" r:id="rId1"/>
    <p:sldMasterId id="2147485857" r:id="rId2"/>
  </p:sldMasterIdLst>
  <p:notesMasterIdLst>
    <p:notesMasterId r:id="rId17"/>
  </p:notesMasterIdLst>
  <p:handoutMasterIdLst>
    <p:handoutMasterId r:id="rId18"/>
  </p:handoutMasterIdLst>
  <p:sldIdLst>
    <p:sldId id="277" r:id="rId3"/>
    <p:sldId id="289" r:id="rId4"/>
    <p:sldId id="353" r:id="rId5"/>
    <p:sldId id="360" r:id="rId6"/>
    <p:sldId id="359" r:id="rId7"/>
    <p:sldId id="356" r:id="rId8"/>
    <p:sldId id="348" r:id="rId9"/>
    <p:sldId id="349" r:id="rId10"/>
    <p:sldId id="350" r:id="rId11"/>
    <p:sldId id="351" r:id="rId12"/>
    <p:sldId id="357" r:id="rId13"/>
    <p:sldId id="358" r:id="rId14"/>
    <p:sldId id="303" r:id="rId15"/>
    <p:sldId id="294" r:id="rId16"/>
  </p:sldIdLst>
  <p:sldSz cx="12188825" cy="6858000"/>
  <p:notesSz cx="7010400" cy="93726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08013" indent="-1508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17613" indent="-3032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27213" indent="-4556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36813" indent="-6080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5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54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3243" autoAdjust="0"/>
  </p:normalViewPr>
  <p:slideViewPr>
    <p:cSldViewPr>
      <p:cViewPr varScale="1">
        <p:scale>
          <a:sx n="82" d="100"/>
          <a:sy n="82" d="100"/>
        </p:scale>
        <p:origin x="696" y="77"/>
      </p:cViewPr>
      <p:guideLst>
        <p:guide orient="horz" pos="4032"/>
        <p:guide pos="55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0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E917F-AF4D-4635-893D-5D7EADFB25E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90270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C1C51-32EF-4543-8B0E-F65C4AFE5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2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D8AED56-0F08-4F8B-9DCC-EFBBA12A568D}" type="datetimeFigureOut">
              <a:rPr lang="en-US"/>
              <a:pPr>
                <a:defRPr/>
              </a:pPr>
              <a:t>2/4/2021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703263"/>
            <a:ext cx="6245225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51350"/>
            <a:ext cx="5607050" cy="4217988"/>
          </a:xfrm>
          <a:prstGeom prst="rect">
            <a:avLst/>
          </a:prstGeom>
        </p:spPr>
        <p:txBody>
          <a:bodyPr vert="horz" lIns="93616" tIns="46808" rIns="93616" bIns="4680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9931EE8-2830-42D5-B6BA-4454313847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879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0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6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72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68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931EE8-2830-42D5-B6BA-4454313847E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38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931EE8-2830-42D5-B6BA-4454313847E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34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931EE8-2830-42D5-B6BA-4454313847E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78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931EE8-2830-42D5-B6BA-4454313847E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12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931EE8-2830-42D5-B6BA-4454313847E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498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931EE8-2830-42D5-B6BA-4454313847E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163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931EE8-2830-42D5-B6BA-4454313847E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229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931EE8-2830-42D5-B6BA-4454313847E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27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Quad cities has some congestion remaining, not eliminated,</a:t>
            </a:r>
            <a:r>
              <a:rPr lang="en-US" baseline="0" dirty="0" smtClean="0"/>
              <a:t> 0.03 in 2025, 0.34 in 2028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931EE8-2830-42D5-B6BA-4454313847E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63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931EE8-2830-42D5-B6BA-4454313847E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678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jan</a:t>
            </a:r>
            <a:r>
              <a:rPr lang="en-US" dirty="0" smtClean="0"/>
              <a:t>-may?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968FF-06D8-459F-B86C-41230D2392B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987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931EE8-2830-42D5-B6BA-4454313847E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05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931EE8-2830-42D5-B6BA-4454313847E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66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931EE8-2830-42D5-B6BA-4454313847E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91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jm.com/" TargetMode="External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G:\Corporate\PJM templates and standards\new ppt templates\2012-16-9Ratio-TemplateElements-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83"/>
          <a:stretch>
            <a:fillRect/>
          </a:stretch>
        </p:blipFill>
        <p:spPr bwMode="auto">
          <a:xfrm>
            <a:off x="0" y="6145213"/>
            <a:ext cx="121888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G:\Corporate\PJM templates and standards\new ppt templates\2012-16-9Ratio-TemplateElements-02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6"/>
          <a:stretch>
            <a:fillRect/>
          </a:stretch>
        </p:blipFill>
        <p:spPr bwMode="auto">
          <a:xfrm>
            <a:off x="0" y="0"/>
            <a:ext cx="121888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835733" y="6381750"/>
            <a:ext cx="946692" cy="29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pPr algn="r"/>
            <a:r>
              <a:rPr lang="en-US" altLang="en-US" sz="1100" dirty="0" smtClean="0">
                <a:solidFill>
                  <a:schemeClr val="bg1"/>
                </a:solidFill>
              </a:rPr>
              <a:t>PJM</a:t>
            </a:r>
            <a:r>
              <a:rPr lang="en-US" altLang="en-US" sz="1100" dirty="0" smtClean="0">
                <a:solidFill>
                  <a:schemeClr val="bg1"/>
                </a:solidFill>
                <a:cs typeface="Arial" charset="0"/>
              </a:rPr>
              <a:t>©2021</a:t>
            </a:r>
            <a:endParaRPr lang="en-US" altLang="en-US" sz="1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907001" y="3810000"/>
            <a:ext cx="4367662" cy="1752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PJM TEAC – 4/14/2020 |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85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28601"/>
            <a:ext cx="10969943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1219200"/>
            <a:ext cx="5383398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219200"/>
            <a:ext cx="5383398" cy="2438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3962400"/>
            <a:ext cx="5383398" cy="2057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55123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48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sz="1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PJM TEAC – 4/14/2020 |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5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PJM TEAC – 4/14/2020 |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1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143000"/>
            <a:ext cx="5383398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143000"/>
            <a:ext cx="5383398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PJM TEAC – 4/14/2020 |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8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2057400"/>
            <a:ext cx="538339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2057400"/>
            <a:ext cx="538339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4191000"/>
            <a:ext cx="538339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PJM TEAC – 4/14/2020 |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61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7" y="6199465"/>
            <a:ext cx="12201081" cy="673777"/>
            <a:chOff x="-1588" y="3956228"/>
            <a:chExt cx="12201081" cy="673777"/>
          </a:xfrm>
        </p:grpSpPr>
        <p:sp>
          <p:nvSpPr>
            <p:cNvPr id="10" name="Rectangle 9"/>
            <p:cNvSpPr/>
            <p:nvPr/>
          </p:nvSpPr>
          <p:spPr>
            <a:xfrm>
              <a:off x="-1588" y="3957149"/>
              <a:ext cx="1572768" cy="100584"/>
            </a:xfrm>
            <a:prstGeom prst="rect">
              <a:avLst/>
            </a:prstGeom>
            <a:solidFill>
              <a:srgbClr val="6B8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63258" y="3957453"/>
              <a:ext cx="41148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57924" y="3957453"/>
              <a:ext cx="749808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97890" y="3958061"/>
              <a:ext cx="5943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84678" y="3958061"/>
              <a:ext cx="758952" cy="100584"/>
            </a:xfrm>
            <a:prstGeom prst="rect">
              <a:avLst/>
            </a:prstGeom>
            <a:solidFill>
              <a:srgbClr val="79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42030" y="3958061"/>
              <a:ext cx="100584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45053" y="3959886"/>
              <a:ext cx="1554480" cy="1005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98676" y="3958061"/>
              <a:ext cx="1554480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51996" y="3956228"/>
              <a:ext cx="731520" cy="1005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883516" y="3958061"/>
              <a:ext cx="128016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160695" y="3956981"/>
              <a:ext cx="8229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983655" y="3956981"/>
              <a:ext cx="27432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257661" y="3956981"/>
              <a:ext cx="941832" cy="100584"/>
            </a:xfrm>
            <a:prstGeom prst="rect">
              <a:avLst/>
            </a:prstGeom>
            <a:solidFill>
              <a:srgbClr val="3D8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2" y="4053933"/>
              <a:ext cx="12198096" cy="57607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43698" r="3537" b="1"/>
          <a:stretch/>
        </p:blipFill>
        <p:spPr>
          <a:xfrm>
            <a:off x="-1588" y="0"/>
            <a:ext cx="12199784" cy="2256752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835798" y="6381750"/>
            <a:ext cx="946627" cy="2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67" tIns="60933" rIns="121867" bIns="60933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PJM</a:t>
            </a:r>
            <a:r>
              <a:rPr kumimoji="0" lang="en-US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©2021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>
            <a:lvl1pPr algn="ctr"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907001" y="3810000"/>
            <a:ext cx="4367662" cy="1752600"/>
          </a:xfrm>
        </p:spPr>
        <p:txBody>
          <a:bodyPr/>
          <a:lstStyle>
            <a:lvl1pPr marL="0" indent="0">
              <a:buFontTx/>
              <a:buNone/>
              <a:defRPr sz="1999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9" name="Rounded Rectangle 28">
            <a:hlinkClick r:id="rId3"/>
          </p:cNvPr>
          <p:cNvSpPr/>
          <p:nvPr userDrawn="1"/>
        </p:nvSpPr>
        <p:spPr>
          <a:xfrm>
            <a:off x="3198812" y="5238434"/>
            <a:ext cx="990600" cy="2923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259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sz="1899"/>
            </a:lvl5pPr>
            <a:lvl6pPr marL="3046552" indent="0">
              <a:buNone/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4556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052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143000"/>
            <a:ext cx="5383398" cy="4724400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143000"/>
            <a:ext cx="5383398" cy="4724400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02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G:\Corporate\PJM templates and standards\new ppt templates\2012-16-9Ratio-TemplateElements-03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83"/>
          <a:stretch>
            <a:fillRect/>
          </a:stretch>
        </p:blipFill>
        <p:spPr bwMode="auto">
          <a:xfrm>
            <a:off x="0" y="6145213"/>
            <a:ext cx="121888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 descr="G:\Corporate\PJM templates and standards\new ppt templates\2012-16-9Ratio-TemplateElements-02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7"/>
          <a:stretch>
            <a:fillRect/>
          </a:stretch>
        </p:blipFill>
        <p:spPr bwMode="auto">
          <a:xfrm>
            <a:off x="0" y="0"/>
            <a:ext cx="121888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109696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69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10835733" y="6381750"/>
            <a:ext cx="946692" cy="29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pPr algn="r"/>
            <a:r>
              <a:rPr lang="en-US" altLang="en-US" sz="1100" dirty="0" smtClean="0">
                <a:solidFill>
                  <a:schemeClr val="bg1"/>
                </a:solidFill>
              </a:rPr>
              <a:t>PJM</a:t>
            </a:r>
            <a:r>
              <a:rPr lang="en-US" altLang="en-US" sz="1100" dirty="0" smtClean="0">
                <a:solidFill>
                  <a:schemeClr val="bg1"/>
                </a:solidFill>
                <a:cs typeface="Arial" charset="0"/>
              </a:rPr>
              <a:t>©2021</a:t>
            </a:r>
            <a:endParaRPr lang="en-US" altLang="en-US" sz="1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5891213" y="6381750"/>
            <a:ext cx="450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fld id="{8EC81062-64BC-4E81-B5F9-80B28E300383}" type="slidenum">
              <a:rPr lang="en-US" altLang="en-US" sz="1300">
                <a:solidFill>
                  <a:schemeClr val="bg1"/>
                </a:solidFill>
              </a:rPr>
              <a:pPr/>
              <a:t>‹#›</a:t>
            </a:fld>
            <a:endParaRPr lang="en-US" altLang="en-US" sz="1300" dirty="0">
              <a:solidFill>
                <a:schemeClr val="bg1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81750"/>
            <a:ext cx="38592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PJM TEAC – 4/14/2020 | Public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6" r:id="rId1"/>
    <p:sldLayoutId id="2147485852" r:id="rId2"/>
    <p:sldLayoutId id="2147485853" r:id="rId3"/>
    <p:sldLayoutId id="2147485854" r:id="rId4"/>
    <p:sldLayoutId id="2147485855" r:id="rId5"/>
  </p:sldLayoutIdLst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lang="en-US" altLang="en-US" sz="2800" dirty="0">
          <a:solidFill>
            <a:srgbClr val="454545"/>
          </a:solidFill>
          <a:latin typeface="Arial Narrow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 Narrow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 Narrow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 Narrow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 Narrow" pitchFamily="34" charset="0"/>
        </a:defRPr>
      </a:lvl5pPr>
      <a:lvl6pPr marL="609493" algn="r" rtl="0" fontAlgn="base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6pPr>
      <a:lvl7pPr marL="1218987" algn="r" rtl="0" fontAlgn="base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7pPr>
      <a:lvl8pPr marL="1828480" algn="r" rtl="0" fontAlgn="base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8pPr>
      <a:lvl9pPr marL="2437973" algn="r" rtl="0" fontAlgn="base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9pPr>
    </p:titleStyle>
    <p:bodyStyle>
      <a:lvl1pPr marL="455613" indent="-455613" algn="l" rtl="0" eaLnBrk="0" fontAlgn="base" hangingPunct="0">
        <a:spcBef>
          <a:spcPct val="20000"/>
        </a:spcBef>
        <a:spcAft>
          <a:spcPct val="0"/>
        </a:spcAft>
        <a:buChar char="•"/>
        <a:defRPr lang="en-US" altLang="en-US" sz="2800" dirty="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3352213" indent="-30474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961707" indent="-30474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4571200" indent="-30474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5180693" indent="-30474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7" y="6199465"/>
            <a:ext cx="12201081" cy="673777"/>
            <a:chOff x="-1588" y="3956228"/>
            <a:chExt cx="12201081" cy="673777"/>
          </a:xfrm>
        </p:grpSpPr>
        <p:sp>
          <p:nvSpPr>
            <p:cNvPr id="10" name="Rectangle 9"/>
            <p:cNvSpPr/>
            <p:nvPr/>
          </p:nvSpPr>
          <p:spPr>
            <a:xfrm>
              <a:off x="-1588" y="3957149"/>
              <a:ext cx="1572768" cy="100584"/>
            </a:xfrm>
            <a:prstGeom prst="rect">
              <a:avLst/>
            </a:prstGeom>
            <a:solidFill>
              <a:srgbClr val="6B8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63258" y="3957453"/>
              <a:ext cx="41148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57924" y="3957453"/>
              <a:ext cx="749808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97890" y="3958061"/>
              <a:ext cx="5943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84678" y="3958061"/>
              <a:ext cx="758952" cy="100584"/>
            </a:xfrm>
            <a:prstGeom prst="rect">
              <a:avLst/>
            </a:prstGeom>
            <a:solidFill>
              <a:srgbClr val="79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42030" y="3958061"/>
              <a:ext cx="100584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45053" y="3959886"/>
              <a:ext cx="1554480" cy="1005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98676" y="3958061"/>
              <a:ext cx="1554480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51996" y="3956228"/>
              <a:ext cx="731520" cy="1005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883516" y="3958061"/>
              <a:ext cx="128016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160695" y="3956981"/>
              <a:ext cx="8229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983655" y="3956981"/>
              <a:ext cx="27432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257661" y="3956981"/>
              <a:ext cx="941832" cy="100584"/>
            </a:xfrm>
            <a:prstGeom prst="rect">
              <a:avLst/>
            </a:prstGeom>
            <a:solidFill>
              <a:srgbClr val="3D8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-2" y="4053933"/>
              <a:ext cx="12198096" cy="57607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43698" r="3537" b="1"/>
          <a:stretch/>
        </p:blipFill>
        <p:spPr>
          <a:xfrm>
            <a:off x="-1588" y="0"/>
            <a:ext cx="12199784" cy="2256752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52401"/>
            <a:ext cx="109696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143002"/>
            <a:ext cx="10969625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10835798" y="6381750"/>
            <a:ext cx="946627" cy="2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67" tIns="60933" rIns="121867" bIns="60933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PJM</a:t>
            </a:r>
            <a:r>
              <a:rPr kumimoji="0" lang="en-US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©2021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5891214" y="6381750"/>
            <a:ext cx="450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67" tIns="60933" rIns="121867" bIns="60933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A9EF66-B759-4028-8EC0-388D1F2AD705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37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58" r:id="rId1"/>
    <p:sldLayoutId id="2147485859" r:id="rId2"/>
    <p:sldLayoutId id="2147485860" r:id="rId3"/>
    <p:sldLayoutId id="2147485861" r:id="rId4"/>
    <p:sldLayoutId id="2147485862" r:id="rId5"/>
    <p:sldLayoutId id="2147485863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lang="en-US" altLang="en-US" sz="2799" dirty="0">
          <a:solidFill>
            <a:srgbClr val="454545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799">
          <a:solidFill>
            <a:srgbClr val="454545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799">
          <a:solidFill>
            <a:srgbClr val="454545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799">
          <a:solidFill>
            <a:srgbClr val="454545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799">
          <a:solidFill>
            <a:srgbClr val="454545"/>
          </a:solidFill>
          <a:latin typeface="Arial" charset="0"/>
        </a:defRPr>
      </a:lvl5pPr>
      <a:lvl6pPr marL="609310" algn="r" rtl="0" eaLnBrk="1" fontAlgn="base" hangingPunct="1">
        <a:spcBef>
          <a:spcPct val="0"/>
        </a:spcBef>
        <a:spcAft>
          <a:spcPct val="0"/>
        </a:spcAft>
        <a:defRPr sz="3699">
          <a:solidFill>
            <a:srgbClr val="454545"/>
          </a:solidFill>
          <a:latin typeface="Arial" charset="0"/>
        </a:defRPr>
      </a:lvl6pPr>
      <a:lvl7pPr marL="1218621" algn="r" rtl="0" eaLnBrk="1" fontAlgn="base" hangingPunct="1">
        <a:spcBef>
          <a:spcPct val="0"/>
        </a:spcBef>
        <a:spcAft>
          <a:spcPct val="0"/>
        </a:spcAft>
        <a:defRPr sz="3699">
          <a:solidFill>
            <a:srgbClr val="454545"/>
          </a:solidFill>
          <a:latin typeface="Arial" charset="0"/>
        </a:defRPr>
      </a:lvl7pPr>
      <a:lvl8pPr marL="1827931" algn="r" rtl="0" eaLnBrk="1" fontAlgn="base" hangingPunct="1">
        <a:spcBef>
          <a:spcPct val="0"/>
        </a:spcBef>
        <a:spcAft>
          <a:spcPct val="0"/>
        </a:spcAft>
        <a:defRPr sz="3699">
          <a:solidFill>
            <a:srgbClr val="454545"/>
          </a:solidFill>
          <a:latin typeface="Arial" charset="0"/>
        </a:defRPr>
      </a:lvl8pPr>
      <a:lvl9pPr marL="2437242" algn="r" rtl="0" eaLnBrk="1" fontAlgn="base" hangingPunct="1">
        <a:spcBef>
          <a:spcPct val="0"/>
        </a:spcBef>
        <a:spcAft>
          <a:spcPct val="0"/>
        </a:spcAft>
        <a:defRPr sz="3699">
          <a:solidFill>
            <a:srgbClr val="454545"/>
          </a:solidFill>
          <a:latin typeface="Arial" charset="0"/>
        </a:defRPr>
      </a:lvl9pPr>
    </p:titleStyle>
    <p:bodyStyle>
      <a:lvl1pPr marL="455476" indent="-455476" algn="l" rtl="0" eaLnBrk="1" fontAlgn="base" hangingPunct="1">
        <a:spcBef>
          <a:spcPct val="20000"/>
        </a:spcBef>
        <a:spcAft>
          <a:spcPct val="0"/>
        </a:spcAft>
        <a:buChar char="•"/>
        <a:defRPr lang="en-US" altLang="en-US" sz="2799" dirty="0">
          <a:solidFill>
            <a:schemeClr val="tx1"/>
          </a:solidFill>
          <a:latin typeface="+mj-lt"/>
          <a:ea typeface="+mn-ea"/>
          <a:cs typeface="+mn-cs"/>
        </a:defRPr>
      </a:lvl1pPr>
      <a:lvl2pPr marL="988716" indent="-379299" algn="l" rtl="0" eaLnBrk="1" fontAlgn="base" hangingPunct="1">
        <a:spcBef>
          <a:spcPct val="20000"/>
        </a:spcBef>
        <a:spcAft>
          <a:spcPct val="0"/>
        </a:spcAft>
        <a:buChar char="–"/>
        <a:defRPr sz="2599">
          <a:solidFill>
            <a:schemeClr val="tx1"/>
          </a:solidFill>
          <a:latin typeface="+mn-lt"/>
        </a:defRPr>
      </a:lvl2pPr>
      <a:lvl3pPr marL="1521956" indent="-303122" algn="l" rtl="0" eaLnBrk="1" fontAlgn="base" hangingPunct="1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</a:defRPr>
      </a:lvl3pPr>
      <a:lvl4pPr marL="2131373" indent="-303122" algn="l" rtl="0" eaLnBrk="1" fontAlgn="base" hangingPunct="1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</a:defRPr>
      </a:lvl4pPr>
      <a:lvl5pPr marL="2740791" indent="-303122" algn="l" rtl="0" eaLnBrk="1" fontAlgn="base" hangingPunct="1">
        <a:spcBef>
          <a:spcPct val="20000"/>
        </a:spcBef>
        <a:spcAft>
          <a:spcPct val="0"/>
        </a:spcAft>
        <a:buChar char="»"/>
        <a:defRPr sz="1899">
          <a:solidFill>
            <a:schemeClr val="tx1"/>
          </a:solidFill>
          <a:latin typeface="+mn-lt"/>
        </a:defRPr>
      </a:lvl5pPr>
      <a:lvl6pPr marL="3351207" indent="-304656" algn="l" rtl="0" eaLnBrk="1" fontAlgn="base" hangingPunct="1">
        <a:spcBef>
          <a:spcPct val="20000"/>
        </a:spcBef>
        <a:spcAft>
          <a:spcPct val="0"/>
        </a:spcAft>
        <a:buChar char="»"/>
        <a:defRPr sz="2099">
          <a:solidFill>
            <a:schemeClr val="tx1"/>
          </a:solidFill>
          <a:latin typeface="+mn-lt"/>
        </a:defRPr>
      </a:lvl6pPr>
      <a:lvl7pPr marL="3960518" indent="-304656" algn="l" rtl="0" eaLnBrk="1" fontAlgn="base" hangingPunct="1">
        <a:spcBef>
          <a:spcPct val="20000"/>
        </a:spcBef>
        <a:spcAft>
          <a:spcPct val="0"/>
        </a:spcAft>
        <a:buChar char="»"/>
        <a:defRPr sz="2099">
          <a:solidFill>
            <a:schemeClr val="tx1"/>
          </a:solidFill>
          <a:latin typeface="+mn-lt"/>
        </a:defRPr>
      </a:lvl7pPr>
      <a:lvl8pPr marL="4569829" indent="-304656" algn="l" rtl="0" eaLnBrk="1" fontAlgn="base" hangingPunct="1">
        <a:spcBef>
          <a:spcPct val="20000"/>
        </a:spcBef>
        <a:spcAft>
          <a:spcPct val="0"/>
        </a:spcAft>
        <a:buChar char="»"/>
        <a:defRPr sz="2099">
          <a:solidFill>
            <a:schemeClr val="tx1"/>
          </a:solidFill>
          <a:latin typeface="+mn-lt"/>
        </a:defRPr>
      </a:lvl8pPr>
      <a:lvl9pPr marL="5179139" indent="-304656" algn="l" rtl="0" eaLnBrk="1" fontAlgn="base" hangingPunct="1">
        <a:spcBef>
          <a:spcPct val="20000"/>
        </a:spcBef>
        <a:spcAft>
          <a:spcPct val="0"/>
        </a:spcAft>
        <a:buChar char="»"/>
        <a:defRPr sz="20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621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310" algn="l" defTabSz="1218621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621" algn="l" defTabSz="1218621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7931" algn="l" defTabSz="1218621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242" algn="l" defTabSz="1218621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6553" algn="l" defTabSz="1218621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5863" algn="l" defTabSz="1218621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173" algn="l" defTabSz="1218621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4484" algn="l" defTabSz="1218621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pjm.com/-/media/etools/planning-center/competitive-planner-user-guide.ashx?la=en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jm.com/-/media/etools/planning-center/redacted-proposal-example.ashx?la=en" TargetMode="External"/><Relationship Id="rId5" Type="http://schemas.openxmlformats.org/officeDocument/2006/relationships/hyperlink" Target="https://pjm.com/-/media/etools/planning-center/full-proposal-example.ashx?la=en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videos.pjm.com/media/1_f7a912e2" TargetMode="Externa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jm.com/-/media/committees-groups/committees/teac/2020/20201223-special/20201223-item-02-annual-acceleration-analysis.ash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jm.com/-/media/committees-groups/committees/teac/2020/20201223-special/20201223-item-03-reevaluation-report-iec-9a-project.ash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jm.com/-/media/committees-groups/committees/teac/2020/20201223-special/20201223-item-01-2020-2021-long-term-window.ash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jm.com/-/media/committees-groups/committees/teac/2020/20201201/20201201-item-06-aep-supplemental.ash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alenenergy.investorroom.com/2020-11-10-Talen-Energy-Announces-Transformational-Move-Toward-a-Sustainable-ESG-Focused-Futur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jm.com/planning/competitive-planning-process.asp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0" hangingPunct="0"/>
            <a:r>
              <a:rPr lang="en-US" altLang="en-US" dirty="0">
                <a:latin typeface="+mj-lt"/>
              </a:rPr>
              <a:t>Market Efficiency Update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5998472" y="3733800"/>
            <a:ext cx="6172200" cy="17526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Nick Dumitriu</a:t>
            </a:r>
          </a:p>
          <a:p>
            <a:r>
              <a:rPr lang="en-US" dirty="0" smtClean="0">
                <a:latin typeface="+mn-lt"/>
              </a:rPr>
              <a:t>Sr. Lead Engineer, Market Simulation</a:t>
            </a:r>
          </a:p>
          <a:p>
            <a:r>
              <a:rPr lang="en-US" dirty="0" smtClean="0">
                <a:latin typeface="+mn-lt"/>
              </a:rPr>
              <a:t>Transmission </a:t>
            </a:r>
            <a:r>
              <a:rPr lang="en-US" dirty="0">
                <a:latin typeface="+mn-lt"/>
              </a:rPr>
              <a:t>Expansion Advisory Committee </a:t>
            </a:r>
            <a:r>
              <a:rPr lang="en-US" dirty="0" smtClean="0">
                <a:latin typeface="+mn-lt"/>
              </a:rPr>
              <a:t>January 6, 2021</a:t>
            </a:r>
            <a:endParaRPr dirty="0" smtClean="0">
              <a:latin typeface="+mn-lt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PJM TEAC – 01/06/2021 |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86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152400"/>
            <a:ext cx="10969625" cy="639763"/>
          </a:xfrm>
        </p:spPr>
        <p:txBody>
          <a:bodyPr/>
          <a:lstStyle/>
          <a:p>
            <a:r>
              <a:rPr lang="en-US" altLang="en-US" sz="2800" kern="1200" dirty="0" smtClean="0"/>
              <a:t>Competitive </a:t>
            </a:r>
            <a:r>
              <a:rPr lang="en-US" altLang="en-US" sz="2800" kern="1200" dirty="0"/>
              <a:t>Planner T</a:t>
            </a:r>
            <a:r>
              <a:rPr lang="en-US" altLang="en-US" sz="2800" kern="1200" dirty="0" smtClean="0"/>
              <a:t>ool Training Materials </a:t>
            </a:r>
            <a:endParaRPr lang="en-US" altLang="en-US" sz="2800" kern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570474" y="1161557"/>
            <a:ext cx="568586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900" b="1" dirty="0" smtClean="0"/>
              <a:t>PJM has a Users Guide posted to the PJM website for the new Competitive Planner Tool:</a:t>
            </a:r>
          </a:p>
          <a:p>
            <a:pPr>
              <a:spcAft>
                <a:spcPts val="4200"/>
              </a:spcAft>
            </a:pPr>
            <a:r>
              <a:rPr lang="en-US" altLang="en-US" sz="1900" dirty="0" smtClean="0"/>
              <a:t>PJM.com &gt; Planning &gt; Competitive Planning </a:t>
            </a:r>
            <a:br>
              <a:rPr lang="en-US" altLang="en-US" sz="1900" dirty="0" smtClean="0"/>
            </a:br>
            <a:r>
              <a:rPr lang="en-US" altLang="en-US" sz="1900" dirty="0" smtClean="0"/>
              <a:t>Process &gt; </a:t>
            </a:r>
            <a:r>
              <a:rPr lang="en-US" altLang="en-US" sz="1900" dirty="0" smtClean="0">
                <a:hlinkClick r:id="rId3"/>
              </a:rPr>
              <a:t>Competitive Planner – User Guide</a:t>
            </a:r>
            <a:endParaRPr lang="en-US" altLang="en-US" sz="1900" dirty="0" smtClean="0"/>
          </a:p>
          <a:p>
            <a:r>
              <a:rPr lang="en-US" altLang="en-US" sz="1900" b="1" dirty="0" smtClean="0"/>
              <a:t>There </a:t>
            </a:r>
            <a:r>
              <a:rPr lang="en-US" altLang="en-US" sz="1900" b="1" dirty="0"/>
              <a:t>is also a demonstration Video posted to the PJM website showing how to use the new Competitive Planner </a:t>
            </a:r>
            <a:r>
              <a:rPr lang="en-US" altLang="en-US" sz="1900" b="1" dirty="0" smtClean="0"/>
              <a:t>Tool:</a:t>
            </a:r>
          </a:p>
          <a:p>
            <a:pPr>
              <a:spcAft>
                <a:spcPts val="3600"/>
              </a:spcAft>
            </a:pPr>
            <a:r>
              <a:rPr lang="en-US" altLang="en-US" sz="1900" dirty="0" smtClean="0"/>
              <a:t>Videos.pjm.com &gt; </a:t>
            </a:r>
            <a:r>
              <a:rPr lang="en-US" altLang="en-US" sz="1900" dirty="0" smtClean="0">
                <a:hlinkClick r:id="rId4"/>
              </a:rPr>
              <a:t>Competitive Planner Demo</a:t>
            </a:r>
            <a:endParaRPr lang="en-US" altLang="en-US" sz="1900" dirty="0" smtClean="0"/>
          </a:p>
          <a:p>
            <a:r>
              <a:rPr lang="en-US" altLang="en-US" sz="1900" b="1" dirty="0" smtClean="0"/>
              <a:t>PJM </a:t>
            </a:r>
            <a:r>
              <a:rPr lang="en-US" altLang="en-US" sz="1900" b="1" dirty="0"/>
              <a:t>has also posted Examples of Competitive Planer proposals</a:t>
            </a:r>
            <a:r>
              <a:rPr lang="en-US" altLang="en-US" sz="1900" b="1" dirty="0" smtClean="0"/>
              <a:t>:</a:t>
            </a:r>
          </a:p>
          <a:p>
            <a:r>
              <a:rPr lang="en-US" altLang="en-US" sz="1900" dirty="0" smtClean="0"/>
              <a:t>PJM.com &gt; </a:t>
            </a:r>
            <a:r>
              <a:rPr lang="en-US" altLang="en-US" sz="1900" dirty="0"/>
              <a:t>PJM.com &gt; Planning &gt; Competitive Planning Process &gt; </a:t>
            </a:r>
            <a:r>
              <a:rPr lang="en-US" altLang="en-US" sz="1900" dirty="0" smtClean="0"/>
              <a:t>Competitive Planner Tool Proposal Examples: </a:t>
            </a:r>
            <a:r>
              <a:rPr lang="en-US" altLang="en-US" sz="1900" dirty="0" smtClean="0">
                <a:hlinkClick r:id="rId5"/>
              </a:rPr>
              <a:t>Full</a:t>
            </a:r>
            <a:r>
              <a:rPr lang="en-US" altLang="en-US" sz="1900" dirty="0" smtClean="0"/>
              <a:t> | </a:t>
            </a:r>
            <a:r>
              <a:rPr lang="en-US" altLang="en-US" sz="1900" dirty="0" smtClean="0">
                <a:hlinkClick r:id="rId6"/>
              </a:rPr>
              <a:t>Redacted</a:t>
            </a:r>
            <a:endParaRPr lang="en-US" altLang="en-US" sz="1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8681" y="1161557"/>
            <a:ext cx="1148238" cy="1486623"/>
          </a:xfrm>
          <a:prstGeom prst="rect">
            <a:avLst/>
          </a:prstGeom>
          <a:ln w="19050">
            <a:solidFill>
              <a:srgbClr val="166399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8681" y="3005424"/>
            <a:ext cx="1747418" cy="1202634"/>
          </a:xfrm>
          <a:prstGeom prst="rect">
            <a:avLst/>
          </a:prstGeom>
          <a:ln w="19050">
            <a:solidFill>
              <a:srgbClr val="166399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227012" y="1257300"/>
            <a:ext cx="4219339" cy="4829225"/>
            <a:chOff x="395414" y="1265300"/>
            <a:chExt cx="5105400" cy="58433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/>
            <a:srcRect l="1344" t="916" r="6114"/>
            <a:stretch/>
          </p:blipFill>
          <p:spPr>
            <a:xfrm>
              <a:off x="395414" y="2325623"/>
              <a:ext cx="5105400" cy="478303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9"/>
            <a:srcRect l="3196" t="72447" r="48690" b="2757"/>
            <a:stretch/>
          </p:blipFill>
          <p:spPr>
            <a:xfrm>
              <a:off x="786987" y="1265300"/>
              <a:ext cx="4702302" cy="2120646"/>
            </a:xfrm>
            <a:prstGeom prst="rect">
              <a:avLst/>
            </a:prstGeom>
            <a:ln w="28575">
              <a:solidFill>
                <a:schemeClr val="accent3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28681" y="4596995"/>
            <a:ext cx="1427414" cy="1007814"/>
          </a:xfrm>
          <a:prstGeom prst="rect">
            <a:avLst/>
          </a:prstGeom>
          <a:ln w="19050">
            <a:solidFill>
              <a:srgbClr val="166399"/>
            </a:solidFill>
          </a:ln>
        </p:spPr>
      </p:pic>
      <p:cxnSp>
        <p:nvCxnSpPr>
          <p:cNvPr id="17" name="Elbow Connector 16"/>
          <p:cNvCxnSpPr/>
          <p:nvPr/>
        </p:nvCxnSpPr>
        <p:spPr>
          <a:xfrm rot="5400000">
            <a:off x="1709449" y="3844636"/>
            <a:ext cx="2597727" cy="990600"/>
          </a:xfrm>
          <a:prstGeom prst="bentConnector3">
            <a:avLst>
              <a:gd name="adj1" fmla="val 99867"/>
            </a:avLst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3"/>
          <p:cNvSpPr txBox="1">
            <a:spLocks/>
          </p:cNvSpPr>
          <p:nvPr/>
        </p:nvSpPr>
        <p:spPr bwMode="auto">
          <a:xfrm>
            <a:off x="711200" y="6381750"/>
            <a:ext cx="38592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608013" indent="-1508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7613" indent="-3032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7213" indent="-4556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6813" indent="-6080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PJM TEAC – 01/06/2021 | Public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7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 smtClean="0"/>
              <a:t>Conclusion of 2020 Reevaluation and Acceleration Analyses</a:t>
            </a:r>
            <a:endParaRPr lang="en-US" dirty="0"/>
          </a:p>
        </p:txBody>
      </p:sp>
      <p:sp>
        <p:nvSpPr>
          <p:cNvPr id="3" name="Footer Placeholder 3"/>
          <p:cNvSpPr txBox="1">
            <a:spLocks/>
          </p:cNvSpPr>
          <p:nvPr/>
        </p:nvSpPr>
        <p:spPr bwMode="auto">
          <a:xfrm>
            <a:off x="711200" y="6381750"/>
            <a:ext cx="38592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608013" indent="-1508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7613" indent="-3032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7213" indent="-4556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6813" indent="-6080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PJM TEAC – 01/06/2021 | Public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41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 Reevaluation and Acceleration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69625" cy="4983163"/>
          </a:xfrm>
        </p:spPr>
        <p:txBody>
          <a:bodyPr/>
          <a:lstStyle/>
          <a:p>
            <a:r>
              <a:rPr lang="en-US" sz="2400" dirty="0" smtClean="0"/>
              <a:t>2020 </a:t>
            </a:r>
            <a:r>
              <a:rPr lang="en-US" sz="2400" dirty="0"/>
              <a:t>Acceleration </a:t>
            </a:r>
            <a:r>
              <a:rPr lang="en-US" sz="2400" dirty="0" smtClean="0"/>
              <a:t>Analysis completed and results presented at TEAC Special Session – Market Efficiency on December 23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, 2020</a:t>
            </a:r>
          </a:p>
          <a:p>
            <a:pPr lvl="1"/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://www.pjm.com/-/</a:t>
            </a:r>
            <a:r>
              <a:rPr lang="en-US" sz="1800" dirty="0" smtClean="0">
                <a:hlinkClick r:id="rId3"/>
              </a:rPr>
              <a:t>media/committees-groups/committees/teac/2020/20201223-special/20201223-item-02-annual-acceleration-analysis.ashx</a:t>
            </a:r>
            <a:endParaRPr lang="en-US" sz="1800" dirty="0" smtClean="0"/>
          </a:p>
          <a:p>
            <a:pPr lvl="1"/>
            <a:r>
              <a:rPr lang="en-US" altLang="en-US" sz="2000" dirty="0" smtClean="0">
                <a:latin typeface="Arial Narrow" panose="020B0606020202030204" pitchFamily="34" charset="0"/>
              </a:rPr>
              <a:t>RTEP upgrade B3157 was selected for acceleration from 12/1/2024 to 12/31/2021</a:t>
            </a:r>
          </a:p>
          <a:p>
            <a:pPr lvl="2"/>
            <a:r>
              <a:rPr lang="en-US" altLang="en-US" sz="1800" dirty="0" smtClean="0">
                <a:latin typeface="Arial Narrow" panose="020B0606020202030204" pitchFamily="34" charset="0"/>
              </a:rPr>
              <a:t>upgrade of substation equipment at APS </a:t>
            </a:r>
            <a:r>
              <a:rPr lang="en-US" altLang="en-US" sz="1800" dirty="0" err="1" smtClean="0">
                <a:latin typeface="Arial Narrow" panose="020B0606020202030204" pitchFamily="34" charset="0"/>
              </a:rPr>
              <a:t>Messick</a:t>
            </a:r>
            <a:r>
              <a:rPr lang="en-US" altLang="en-US" sz="1800" dirty="0" smtClean="0">
                <a:latin typeface="Arial Narrow" panose="020B0606020202030204" pitchFamily="34" charset="0"/>
              </a:rPr>
              <a:t> Rd and Morgan 138 kV (cost $.23 million)  </a:t>
            </a:r>
          </a:p>
          <a:p>
            <a:pPr lvl="2"/>
            <a:r>
              <a:rPr lang="en-US" altLang="en-US" sz="1800" dirty="0" smtClean="0">
                <a:latin typeface="Arial Narrow" panose="020B0606020202030204" pitchFamily="34" charset="0"/>
              </a:rPr>
              <a:t>shows significant congestion benefits if accelerated before year 2024.</a:t>
            </a:r>
          </a:p>
          <a:p>
            <a:pPr lvl="2"/>
            <a:r>
              <a:rPr lang="en-US" altLang="en-US" sz="1800" dirty="0" smtClean="0">
                <a:latin typeface="Arial Narrow" panose="020B0606020202030204" pitchFamily="34" charset="0"/>
              </a:rPr>
              <a:t>Acceleration cost: 0$</a:t>
            </a:r>
          </a:p>
          <a:p>
            <a:pPr lvl="1"/>
            <a:endParaRPr lang="en-US" sz="2000" dirty="0"/>
          </a:p>
          <a:p>
            <a:r>
              <a:rPr lang="en-US" sz="2400" dirty="0"/>
              <a:t>2020 Reevaluation Analysis </a:t>
            </a:r>
            <a:r>
              <a:rPr lang="en-US" sz="2400" dirty="0" smtClean="0"/>
              <a:t>completed </a:t>
            </a:r>
            <a:r>
              <a:rPr lang="en-US" sz="2400" dirty="0"/>
              <a:t>and results presented at TEAC Special Session – Market Efficiency</a:t>
            </a:r>
            <a:r>
              <a:rPr lang="en-US" sz="2400" dirty="0" smtClean="0"/>
              <a:t> </a:t>
            </a:r>
            <a:r>
              <a:rPr lang="en-US" sz="2400" dirty="0"/>
              <a:t>on December 23</a:t>
            </a:r>
            <a:r>
              <a:rPr lang="en-US" sz="2400" baseline="30000" dirty="0"/>
              <a:t>rd</a:t>
            </a:r>
            <a:r>
              <a:rPr lang="en-US" sz="2400" dirty="0"/>
              <a:t>, 2020</a:t>
            </a:r>
          </a:p>
          <a:p>
            <a:pPr lvl="1"/>
            <a:r>
              <a:rPr lang="en-US" sz="2000" dirty="0" smtClean="0">
                <a:hlinkClick r:id="rId4"/>
              </a:rPr>
              <a:t>https</a:t>
            </a:r>
            <a:r>
              <a:rPr lang="en-US" sz="2000" dirty="0">
                <a:hlinkClick r:id="rId4"/>
              </a:rPr>
              <a:t>://www.pjm.com/-/</a:t>
            </a:r>
            <a:r>
              <a:rPr lang="en-US" sz="2000" dirty="0" smtClean="0">
                <a:hlinkClick r:id="rId4"/>
              </a:rPr>
              <a:t>media/committees-groups/committees/teac/2020/20201223-special/20201223-item-03-reevaluation-report-iec-9a-project.ashx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711200" y="6381750"/>
            <a:ext cx="38592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608013" indent="-1508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7613" indent="-3032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7213" indent="-4556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6813" indent="-6080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PJM TEAC – 01/06/2021 | Public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532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31329" y="1351657"/>
            <a:ext cx="7522944" cy="4580432"/>
          </a:xfrm>
          <a:prstGeom prst="roundRect">
            <a:avLst/>
          </a:prstGeom>
          <a:solidFill>
            <a:srgbClr val="EB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774731" y="2718087"/>
            <a:ext cx="3370425" cy="3214002"/>
          </a:xfrm>
          <a:prstGeom prst="ellipse">
            <a:avLst/>
          </a:prstGeom>
          <a:solidFill>
            <a:srgbClr val="FFE999">
              <a:alpha val="3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Contact</a:t>
            </a:r>
            <a:endParaRPr lang="en-US" dirty="0">
              <a:latin typeface="+mj-lt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PJM TEAC – 01/06/2021 | Public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95848" y="1537397"/>
            <a:ext cx="5955229" cy="4307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399" spc="200" dirty="0">
                <a:solidFill>
                  <a:schemeClr val="accent3"/>
                </a:solidFill>
              </a:rPr>
              <a:t>Facilitator: </a:t>
            </a:r>
            <a:br>
              <a:rPr lang="en-US" sz="2399" spc="200" dirty="0">
                <a:solidFill>
                  <a:schemeClr val="accent3"/>
                </a:solidFill>
              </a:rPr>
            </a:br>
            <a:r>
              <a:rPr lang="en-US" sz="2399" spc="200" dirty="0" smtClean="0">
                <a:solidFill>
                  <a:schemeClr val="accent3"/>
                </a:solidFill>
              </a:rPr>
              <a:t>Sue Glatz, Suzanne.Glatz@pjm.com</a:t>
            </a:r>
            <a:endParaRPr lang="en-US" sz="2399" spc="200" dirty="0">
              <a:solidFill>
                <a:schemeClr val="accent3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399" spc="200" dirty="0">
                <a:solidFill>
                  <a:schemeClr val="accent3"/>
                </a:solidFill>
              </a:rPr>
              <a:t>Secretary: </a:t>
            </a:r>
            <a:br>
              <a:rPr lang="en-US" sz="2399" spc="200" dirty="0">
                <a:solidFill>
                  <a:schemeClr val="accent3"/>
                </a:solidFill>
              </a:rPr>
            </a:br>
            <a:r>
              <a:rPr lang="en-US" sz="2399" spc="200" dirty="0" smtClean="0">
                <a:solidFill>
                  <a:schemeClr val="accent3"/>
                </a:solidFill>
              </a:rPr>
              <a:t>Michael Zhang</a:t>
            </a:r>
            <a:r>
              <a:rPr lang="en-US" sz="2399" spc="200" dirty="0">
                <a:solidFill>
                  <a:schemeClr val="accent3"/>
                </a:solidFill>
              </a:rPr>
              <a:t>, </a:t>
            </a:r>
            <a:r>
              <a:rPr lang="en-US" sz="2399" spc="200" dirty="0" smtClean="0">
                <a:solidFill>
                  <a:schemeClr val="accent3"/>
                </a:solidFill>
              </a:rPr>
              <a:t>Michael.Zhang@pjm.com</a:t>
            </a:r>
          </a:p>
          <a:p>
            <a:pPr>
              <a:spcAft>
                <a:spcPts val="1200"/>
              </a:spcAft>
            </a:pPr>
            <a:r>
              <a:rPr lang="en-US" sz="2399" spc="200" dirty="0" smtClean="0">
                <a:solidFill>
                  <a:schemeClr val="accent3"/>
                </a:solidFill>
              </a:rPr>
              <a:t>SME/Presenter</a:t>
            </a:r>
            <a:r>
              <a:rPr lang="en-US" sz="2399" spc="200" dirty="0">
                <a:solidFill>
                  <a:schemeClr val="accent3"/>
                </a:solidFill>
              </a:rPr>
              <a:t>: </a:t>
            </a:r>
            <a:br>
              <a:rPr lang="en-US" sz="2399" spc="200" dirty="0">
                <a:solidFill>
                  <a:schemeClr val="accent3"/>
                </a:solidFill>
              </a:rPr>
            </a:br>
            <a:r>
              <a:rPr lang="en-US" sz="2399" spc="200" dirty="0" smtClean="0">
                <a:solidFill>
                  <a:schemeClr val="accent3"/>
                </a:solidFill>
              </a:rPr>
              <a:t>Nick</a:t>
            </a:r>
            <a:r>
              <a:rPr lang="en-US" sz="2399" spc="200" dirty="0">
                <a:solidFill>
                  <a:schemeClr val="accent3"/>
                </a:solidFill>
              </a:rPr>
              <a:t> Dumitriu, </a:t>
            </a:r>
            <a:r>
              <a:rPr lang="en-US" sz="2399" spc="200" dirty="0" smtClean="0">
                <a:solidFill>
                  <a:schemeClr val="accent3"/>
                </a:solidFill>
              </a:rPr>
              <a:t>Nicolae.Dumitriu@pjm.com</a:t>
            </a:r>
            <a:endParaRPr lang="en-US" sz="3599" spc="200" dirty="0">
              <a:solidFill>
                <a:schemeClr val="accent3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799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Market Efficiency Update</a:t>
            </a:r>
            <a:endParaRPr lang="en-US" sz="2799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57374" y="3411099"/>
            <a:ext cx="2971128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spc="200" dirty="0">
                <a:solidFill>
                  <a:schemeClr val="accent3"/>
                </a:solidFill>
              </a:rPr>
              <a:t>Member Hotline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9037" y="3905088"/>
            <a:ext cx="2762565" cy="1507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399" dirty="0">
                <a:solidFill>
                  <a:schemeClr val="accent1"/>
                </a:solidFill>
                <a:latin typeface="Arial Narrow" panose="020B0606020202030204" pitchFamily="34" charset="0"/>
              </a:rPr>
              <a:t>(610) 666 – 8980</a:t>
            </a:r>
          </a:p>
          <a:p>
            <a:pPr algn="ctr">
              <a:spcAft>
                <a:spcPts val="1200"/>
              </a:spcAft>
            </a:pPr>
            <a:r>
              <a:rPr lang="en-US" sz="2399" dirty="0">
                <a:solidFill>
                  <a:schemeClr val="accent1"/>
                </a:solidFill>
                <a:latin typeface="Arial Narrow" panose="020B0606020202030204" pitchFamily="34" charset="0"/>
              </a:rPr>
              <a:t>(866) 400 – 8980</a:t>
            </a:r>
          </a:p>
          <a:p>
            <a:pPr algn="ctr">
              <a:spcAft>
                <a:spcPts val="1200"/>
              </a:spcAft>
            </a:pPr>
            <a:r>
              <a:rPr lang="en-US" sz="2399" dirty="0">
                <a:solidFill>
                  <a:schemeClr val="accent1"/>
                </a:solidFill>
                <a:latin typeface="Arial Narrow" panose="020B0606020202030204" pitchFamily="34" charset="0"/>
              </a:rPr>
              <a:t>custsvc@pjm.com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0186" y="1255260"/>
            <a:ext cx="2052353" cy="187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Revision History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69625" cy="4525963"/>
          </a:xfrm>
        </p:spPr>
        <p:txBody>
          <a:bodyPr/>
          <a:lstStyle/>
          <a:p>
            <a:r>
              <a:rPr lang="en-US" dirty="0">
                <a:latin typeface="+mn-lt"/>
              </a:rPr>
              <a:t>V1 – </a:t>
            </a:r>
            <a:r>
              <a:rPr lang="en-US" dirty="0" smtClean="0">
                <a:latin typeface="+mn-lt"/>
              </a:rPr>
              <a:t>12/28/2020 </a:t>
            </a:r>
            <a:r>
              <a:rPr lang="en-US" dirty="0">
                <a:latin typeface="+mn-lt"/>
              </a:rPr>
              <a:t>– Original slides </a:t>
            </a:r>
            <a:r>
              <a:rPr lang="en-US" dirty="0" smtClean="0">
                <a:latin typeface="+mn-lt"/>
              </a:rPr>
              <a:t>posted</a:t>
            </a:r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V2 – 01/05/2021 </a:t>
            </a:r>
          </a:p>
          <a:p>
            <a:pPr lvl="1"/>
            <a:r>
              <a:rPr lang="en-US" dirty="0" smtClean="0">
                <a:latin typeface="+mn-lt"/>
              </a:rPr>
              <a:t>Inserted </a:t>
            </a:r>
            <a:r>
              <a:rPr lang="en-US" dirty="0">
                <a:latin typeface="+mn-lt"/>
              </a:rPr>
              <a:t>slide 4, Updated ME Base Case - Congestion Changes </a:t>
            </a:r>
          </a:p>
          <a:p>
            <a:pPr lvl="1"/>
            <a:r>
              <a:rPr lang="en-US" altLang="en-US" dirty="0" smtClean="0"/>
              <a:t>Inserted </a:t>
            </a:r>
            <a:r>
              <a:rPr lang="en-US" altLang="en-US" dirty="0"/>
              <a:t>slide </a:t>
            </a:r>
            <a:r>
              <a:rPr lang="en-US" altLang="en-US" dirty="0" smtClean="0"/>
              <a:t>5, </a:t>
            </a:r>
            <a:r>
              <a:rPr lang="en-US" dirty="0"/>
              <a:t>2020/21 RTEP Long-Term Window - Congestion </a:t>
            </a:r>
            <a:r>
              <a:rPr lang="en-US" dirty="0" smtClean="0"/>
              <a:t>Drivers</a:t>
            </a:r>
          </a:p>
          <a:p>
            <a:pPr lvl="1"/>
            <a:r>
              <a:rPr lang="en-US" altLang="en-US" dirty="0" smtClean="0"/>
              <a:t>Slide 9 – Updated web page screenshot </a:t>
            </a:r>
          </a:p>
          <a:p>
            <a:r>
              <a:rPr lang="en-US" altLang="en-US" dirty="0" smtClean="0"/>
              <a:t>V3 – 02/04/2021</a:t>
            </a:r>
          </a:p>
          <a:p>
            <a:pPr lvl="1"/>
            <a:r>
              <a:rPr lang="en-US" altLang="en-US" dirty="0" smtClean="0"/>
              <a:t>Slide 12 – Added details </a:t>
            </a:r>
            <a:r>
              <a:rPr lang="en-US" altLang="en-US" dirty="0"/>
              <a:t>for </a:t>
            </a:r>
            <a:r>
              <a:rPr lang="en-US" altLang="en-US" dirty="0" smtClean="0"/>
              <a:t>RTEP </a:t>
            </a:r>
            <a:r>
              <a:rPr lang="en-US" altLang="en-US" dirty="0"/>
              <a:t>upgrade B3157 </a:t>
            </a:r>
            <a:r>
              <a:rPr lang="en-US" altLang="en-US" dirty="0" smtClean="0"/>
              <a:t>selected </a:t>
            </a:r>
            <a:r>
              <a:rPr lang="en-US" altLang="en-US" dirty="0"/>
              <a:t>for acceleration </a:t>
            </a:r>
          </a:p>
          <a:p>
            <a:endParaRPr lang="en-US" dirty="0" smtClean="0">
              <a:latin typeface="+mn-lt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PJM TEAC – 01/06/2021 |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912812" y="2133600"/>
            <a:ext cx="10360501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2800" dirty="0">
                <a:solidFill>
                  <a:srgbClr val="454545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54545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54545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54545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54545"/>
                </a:solidFill>
                <a:latin typeface="Arial" charset="0"/>
              </a:defRPr>
            </a:lvl5pPr>
            <a:lvl6pPr marL="609493" algn="r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454545"/>
                </a:solidFill>
                <a:latin typeface="Arial" charset="0"/>
              </a:defRPr>
            </a:lvl6pPr>
            <a:lvl7pPr marL="1218987" algn="r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454545"/>
                </a:solidFill>
                <a:latin typeface="Arial" charset="0"/>
              </a:defRPr>
            </a:lvl7pPr>
            <a:lvl8pPr marL="1828480" algn="r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454545"/>
                </a:solidFill>
                <a:latin typeface="Arial" charset="0"/>
              </a:defRPr>
            </a:lvl8pPr>
            <a:lvl9pPr marL="2437973" algn="r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454545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3600" dirty="0" smtClean="0"/>
              <a:t>2020/21 </a:t>
            </a:r>
            <a:r>
              <a:rPr lang="en-US" altLang="en-US" sz="3600" dirty="0"/>
              <a:t>Long Term </a:t>
            </a:r>
            <a:r>
              <a:rPr lang="en-US" altLang="en-US" sz="3600" dirty="0" smtClean="0"/>
              <a:t>Window</a:t>
            </a:r>
            <a:endParaRPr lang="en-US" sz="3600" kern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PJM TEAC – 01/06/2021 |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3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987" y="152400"/>
            <a:ext cx="10969625" cy="639763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2020/21 Long-Term Window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711200" y="6381750"/>
            <a:ext cx="38592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608013" indent="-1508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7613" indent="-3032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7213" indent="-4556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6813" indent="-6080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PJM TEAC – 01/06/2021 | Public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30394" y="3482497"/>
            <a:ext cx="11047413" cy="243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>
            <a:lvl1pPr marL="455476" indent="-45547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altLang="en-US" sz="2799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88716" indent="-37929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599">
                <a:solidFill>
                  <a:schemeClr val="tx1"/>
                </a:solidFill>
                <a:latin typeface="+mn-lt"/>
              </a:defRPr>
            </a:lvl2pPr>
            <a:lvl3pPr marL="1521956" indent="-30312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399">
                <a:solidFill>
                  <a:schemeClr val="tx1"/>
                </a:solidFill>
                <a:latin typeface="+mn-lt"/>
              </a:defRPr>
            </a:lvl3pPr>
            <a:lvl4pPr marL="2131373" indent="-303122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999">
                <a:solidFill>
                  <a:schemeClr val="tx1"/>
                </a:solidFill>
                <a:latin typeface="+mn-lt"/>
              </a:defRPr>
            </a:lvl4pPr>
            <a:lvl5pPr marL="2740791" indent="-30312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99">
                <a:solidFill>
                  <a:schemeClr val="tx1"/>
                </a:solidFill>
                <a:latin typeface="+mn-lt"/>
              </a:defRPr>
            </a:lvl5pPr>
            <a:lvl6pPr marL="3046552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99">
                <a:solidFill>
                  <a:schemeClr val="tx1"/>
                </a:solidFill>
                <a:latin typeface="+mn-lt"/>
              </a:defRPr>
            </a:lvl6pPr>
            <a:lvl7pPr marL="3960518" indent="-30465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99">
                <a:solidFill>
                  <a:schemeClr val="tx1"/>
                </a:solidFill>
                <a:latin typeface="+mn-lt"/>
              </a:defRPr>
            </a:lvl7pPr>
            <a:lvl8pPr marL="4569829" indent="-30465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99">
                <a:solidFill>
                  <a:schemeClr val="tx1"/>
                </a:solidFill>
                <a:latin typeface="+mn-lt"/>
              </a:defRPr>
            </a:lvl8pPr>
            <a:lvl9pPr marL="5179139" indent="-30465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99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r>
              <a:rPr lang="en-US" sz="2400" kern="0" dirty="0" smtClean="0">
                <a:solidFill>
                  <a:schemeClr val="accent1"/>
                </a:solidFill>
              </a:rPr>
              <a:t>The problem statement, target congestion drivers, and modeling data will be posted when the Long-Term Window opens </a:t>
            </a:r>
          </a:p>
          <a:p>
            <a:pPr marL="454025" indent="-3365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kern="0" dirty="0" smtClean="0"/>
              <a:t>Includes updated market efficiency base case files for all study years, PROMOD input files and benchmark test cases and results. </a:t>
            </a:r>
          </a:p>
          <a:p>
            <a:pPr marL="454025" indent="-3365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kern="0" dirty="0" smtClean="0"/>
              <a:t>To access the information, stakeholders required to have CEII confirmation (for both PJM and MISO) and PROMOD vendor (ABB) confirmation. </a:t>
            </a:r>
          </a:p>
        </p:txBody>
      </p:sp>
      <p:sp>
        <p:nvSpPr>
          <p:cNvPr id="9" name="Rectangle 8"/>
          <p:cNvSpPr/>
          <p:nvPr/>
        </p:nvSpPr>
        <p:spPr>
          <a:xfrm>
            <a:off x="628359" y="999316"/>
            <a:ext cx="11174411" cy="11795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Long-Term Market Efficiency Window</a:t>
            </a:r>
            <a:endParaRPr lang="en-US" sz="32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2020/21 </a:t>
            </a:r>
            <a:r>
              <a:rPr lang="en-US" sz="2600" dirty="0">
                <a:solidFill>
                  <a:schemeClr val="accent1"/>
                </a:solidFill>
                <a:latin typeface="Arial Narrow" panose="020B0606020202030204" pitchFamily="34" charset="0"/>
              </a:rPr>
              <a:t>Market Efficiency </a:t>
            </a:r>
            <a:r>
              <a:rPr lang="en-US" sz="26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Window </a:t>
            </a:r>
            <a:r>
              <a:rPr lang="en-US" sz="2600" dirty="0">
                <a:solidFill>
                  <a:schemeClr val="accent1"/>
                </a:solidFill>
                <a:latin typeface="Arial Narrow" panose="020B0606020202030204" pitchFamily="34" charset="0"/>
              </a:rPr>
              <a:t>to open January 11, </a:t>
            </a:r>
            <a:r>
              <a:rPr lang="en-US" sz="26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2020 (</a:t>
            </a:r>
            <a:r>
              <a:rPr lang="en-US" sz="2600" b="1" i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120-days </a:t>
            </a:r>
            <a:r>
              <a:rPr lang="en-US" sz="2600" b="1" i="1" dirty="0">
                <a:solidFill>
                  <a:schemeClr val="accent1"/>
                </a:solidFill>
                <a:latin typeface="Arial Narrow" panose="020B0606020202030204" pitchFamily="34" charset="0"/>
              </a:rPr>
              <a:t>January </a:t>
            </a:r>
            <a:r>
              <a:rPr lang="en-US" sz="2600" b="1" i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– May ) </a:t>
            </a:r>
            <a:endParaRPr lang="en-US" sz="2600" b="1" i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5987" y="2533483"/>
            <a:ext cx="11316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kern="0" dirty="0">
                <a:latin typeface="+mj-lt"/>
              </a:rPr>
              <a:t>Window </a:t>
            </a:r>
            <a:r>
              <a:rPr lang="en-US" altLang="en-US" sz="2000" kern="0" dirty="0" smtClean="0">
                <a:latin typeface="+mj-lt"/>
              </a:rPr>
              <a:t>process </a:t>
            </a:r>
            <a:r>
              <a:rPr lang="en-US" altLang="en-US" sz="2000" kern="0" dirty="0">
                <a:latin typeface="+mj-lt"/>
              </a:rPr>
              <a:t>and preliminary congestion drivers presented at the </a:t>
            </a:r>
            <a:r>
              <a:rPr lang="en-US" altLang="en-US" sz="2000" kern="0" dirty="0">
                <a:latin typeface="+mj-lt"/>
                <a:hlinkClick r:id="rId3"/>
              </a:rPr>
              <a:t>Special </a:t>
            </a:r>
            <a:r>
              <a:rPr lang="en-US" altLang="en-US" sz="2000" kern="0" dirty="0" smtClean="0">
                <a:latin typeface="+mj-lt"/>
                <a:hlinkClick r:id="rId3"/>
              </a:rPr>
              <a:t>TEAC – Market Efficiency</a:t>
            </a:r>
            <a:r>
              <a:rPr lang="en-US" altLang="en-US" sz="2000" kern="0" dirty="0" smtClean="0">
                <a:latin typeface="+mj-lt"/>
              </a:rPr>
              <a:t> on December 23</a:t>
            </a:r>
            <a:r>
              <a:rPr lang="en-US" altLang="en-US" sz="2000" kern="0" baseline="30000" dirty="0" smtClean="0">
                <a:latin typeface="+mj-lt"/>
              </a:rPr>
              <a:t>rd</a:t>
            </a:r>
            <a:r>
              <a:rPr lang="en-US" altLang="en-US" sz="2000" kern="0" dirty="0" smtClean="0">
                <a:latin typeface="+mj-lt"/>
              </a:rPr>
              <a:t>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0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79705"/>
            <a:ext cx="10969625" cy="639763"/>
          </a:xfrm>
        </p:spPr>
        <p:txBody>
          <a:bodyPr/>
          <a:lstStyle/>
          <a:p>
            <a:r>
              <a:rPr lang="en-US" dirty="0" smtClean="0"/>
              <a:t>Updated ME </a:t>
            </a:r>
            <a:r>
              <a:rPr lang="en-US" dirty="0"/>
              <a:t>Base </a:t>
            </a:r>
            <a:r>
              <a:rPr lang="en-US" dirty="0" smtClean="0"/>
              <a:t>Case - </a:t>
            </a:r>
            <a:r>
              <a:rPr lang="en-US" dirty="0"/>
              <a:t>Congestion C</a:t>
            </a:r>
            <a:r>
              <a:rPr lang="en-US" dirty="0" smtClean="0"/>
              <a:t>hanges </a:t>
            </a:r>
            <a:endParaRPr lang="en-US" dirty="0"/>
          </a:p>
        </p:txBody>
      </p:sp>
      <p:sp>
        <p:nvSpPr>
          <p:cNvPr id="3" name="Footer Placeholder 3"/>
          <p:cNvSpPr txBox="1">
            <a:spLocks/>
          </p:cNvSpPr>
          <p:nvPr/>
        </p:nvSpPr>
        <p:spPr bwMode="auto">
          <a:xfrm>
            <a:off x="711200" y="6381750"/>
            <a:ext cx="38592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608013" indent="-1508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7613" indent="-3032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7213" indent="-4556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6813" indent="-6080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PJM TEAC – 01/06/2021 | Public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740247"/>
              </p:ext>
            </p:extLst>
          </p:nvPr>
        </p:nvGraphicFramePr>
        <p:xfrm>
          <a:off x="455612" y="1371600"/>
          <a:ext cx="11391899" cy="4343399"/>
        </p:xfrm>
        <a:graphic>
          <a:graphicData uri="http://schemas.openxmlformats.org/drawingml/2006/table">
            <a:tbl>
              <a:tblPr/>
              <a:tblGrid>
                <a:gridCol w="3334667">
                  <a:extLst>
                    <a:ext uri="{9D8B030D-6E8A-4147-A177-3AD203B41FA5}">
                      <a16:colId xmlns:a16="http://schemas.microsoft.com/office/drawing/2014/main" val="2267477933"/>
                    </a:ext>
                  </a:extLst>
                </a:gridCol>
                <a:gridCol w="886782">
                  <a:extLst>
                    <a:ext uri="{9D8B030D-6E8A-4147-A177-3AD203B41FA5}">
                      <a16:colId xmlns:a16="http://schemas.microsoft.com/office/drawing/2014/main" val="626772940"/>
                    </a:ext>
                  </a:extLst>
                </a:gridCol>
                <a:gridCol w="886782">
                  <a:extLst>
                    <a:ext uri="{9D8B030D-6E8A-4147-A177-3AD203B41FA5}">
                      <a16:colId xmlns:a16="http://schemas.microsoft.com/office/drawing/2014/main" val="3227950727"/>
                    </a:ext>
                  </a:extLst>
                </a:gridCol>
                <a:gridCol w="6283668">
                  <a:extLst>
                    <a:ext uri="{9D8B030D-6E8A-4147-A177-3AD203B41FA5}">
                      <a16:colId xmlns:a16="http://schemas.microsoft.com/office/drawing/2014/main" val="2820586139"/>
                    </a:ext>
                  </a:extLst>
                </a:gridCol>
              </a:tblGrid>
              <a:tr h="8539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Constraint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From Area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 Area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Comment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630521"/>
                  </a:ext>
                </a:extLst>
              </a:tr>
              <a:tr h="279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Maliszewski Transformer 765/138 kV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AEP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AEP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Existing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Maliszewski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series reactor eliminates congestion.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466231"/>
                  </a:ext>
                </a:extLst>
              </a:tr>
              <a:tr h="495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Cherry Run to Morgan 138 kV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APS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APS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Congestion eliminated by the reliability upgrade B3240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upgrade Cherry Run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and Morgan terminals).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479571"/>
                  </a:ext>
                </a:extLst>
              </a:tr>
              <a:tr h="495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Gore to Stonewall 138 kV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APS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APS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Congestion eliminated by the reliability upgrade B3242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reconfigure Stonewall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substation).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635521"/>
                  </a:ext>
                </a:extLst>
              </a:tr>
              <a:tr h="1227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Muskingum River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to Waterford 345 kV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AEP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AEP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Congestion eliminated after applying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to the ME Base Case the 2x rating multiplier used by PJM Operations.</a:t>
                      </a:r>
                    </a:p>
                    <a:p>
                      <a:pPr algn="l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(See AEP’s list of facilities that continue to operate with a 2x rating multiplier   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hlinkClick r:id="rId3"/>
                        </a:rPr>
                        <a:t>https://www.pjm.com/-/media/committees-groups/committees/teac/2020/20201201/20201201-item-06-aep-supplemental.ashx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316615"/>
                  </a:ext>
                </a:extLst>
              </a:tr>
              <a:tr h="495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Brambleton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to Evergreen Mills 230 kV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DOM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DOM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Congestion eliminated by the reliability upgrades B3300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and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B3301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(rebuild Brambleton to Evergreen Mills 230kV lines #2172 and #2210).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272449"/>
                  </a:ext>
                </a:extLst>
              </a:tr>
              <a:tr h="495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Quad Cities to Rock Creek 345 kV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COMED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ALTW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Congestion eliminated after applying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to the ME Base Case the closed breaker ratings used by PJM Operations.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469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8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7" y="191225"/>
            <a:ext cx="10969625" cy="639763"/>
          </a:xfrm>
        </p:spPr>
        <p:txBody>
          <a:bodyPr/>
          <a:lstStyle/>
          <a:p>
            <a:r>
              <a:rPr lang="en-US" dirty="0" smtClean="0"/>
              <a:t>2020/21 RTEP Long-Term Window - Congestion Drivers</a:t>
            </a:r>
            <a:endParaRPr lang="en-US" dirty="0"/>
          </a:p>
        </p:txBody>
      </p:sp>
      <p:sp>
        <p:nvSpPr>
          <p:cNvPr id="3" name="Footer Placeholder 3"/>
          <p:cNvSpPr txBox="1">
            <a:spLocks/>
          </p:cNvSpPr>
          <p:nvPr/>
        </p:nvSpPr>
        <p:spPr bwMode="auto">
          <a:xfrm>
            <a:off x="711200" y="6381750"/>
            <a:ext cx="38592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608013" indent="-1508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7613" indent="-3032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7213" indent="-4556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6813" indent="-6080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PJM TEAC – 01/06/2021 | Public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293129"/>
              </p:ext>
            </p:extLst>
          </p:nvPr>
        </p:nvGraphicFramePr>
        <p:xfrm>
          <a:off x="367902" y="906934"/>
          <a:ext cx="11544299" cy="4009486"/>
        </p:xfrm>
        <a:graphic>
          <a:graphicData uri="http://schemas.openxmlformats.org/drawingml/2006/table">
            <a:tbl>
              <a:tblPr/>
              <a:tblGrid>
                <a:gridCol w="3334667">
                  <a:extLst>
                    <a:ext uri="{9D8B030D-6E8A-4147-A177-3AD203B41FA5}">
                      <a16:colId xmlns:a16="http://schemas.microsoft.com/office/drawing/2014/main" val="2267477933"/>
                    </a:ext>
                  </a:extLst>
                </a:gridCol>
                <a:gridCol w="886782">
                  <a:extLst>
                    <a:ext uri="{9D8B030D-6E8A-4147-A177-3AD203B41FA5}">
                      <a16:colId xmlns:a16="http://schemas.microsoft.com/office/drawing/2014/main" val="626772940"/>
                    </a:ext>
                  </a:extLst>
                </a:gridCol>
                <a:gridCol w="886782">
                  <a:extLst>
                    <a:ext uri="{9D8B030D-6E8A-4147-A177-3AD203B41FA5}">
                      <a16:colId xmlns:a16="http://schemas.microsoft.com/office/drawing/2014/main" val="3227950727"/>
                    </a:ext>
                  </a:extLst>
                </a:gridCol>
                <a:gridCol w="1126951">
                  <a:extLst>
                    <a:ext uri="{9D8B030D-6E8A-4147-A177-3AD203B41FA5}">
                      <a16:colId xmlns:a16="http://schemas.microsoft.com/office/drawing/2014/main" val="1393134786"/>
                    </a:ext>
                  </a:extLst>
                </a:gridCol>
                <a:gridCol w="1548728">
                  <a:extLst>
                    <a:ext uri="{9D8B030D-6E8A-4147-A177-3AD203B41FA5}">
                      <a16:colId xmlns:a16="http://schemas.microsoft.com/office/drawing/2014/main" val="697511034"/>
                    </a:ext>
                  </a:extLst>
                </a:gridCol>
                <a:gridCol w="705174">
                  <a:extLst>
                    <a:ext uri="{9D8B030D-6E8A-4147-A177-3AD203B41FA5}">
                      <a16:colId xmlns:a16="http://schemas.microsoft.com/office/drawing/2014/main" val="3844687669"/>
                    </a:ext>
                  </a:extLst>
                </a:gridCol>
                <a:gridCol w="1352226">
                  <a:extLst>
                    <a:ext uri="{9D8B030D-6E8A-4147-A177-3AD203B41FA5}">
                      <a16:colId xmlns:a16="http://schemas.microsoft.com/office/drawing/2014/main" val="1385539946"/>
                    </a:ext>
                  </a:extLst>
                </a:gridCol>
                <a:gridCol w="1702989">
                  <a:extLst>
                    <a:ext uri="{9D8B030D-6E8A-4147-A177-3AD203B41FA5}">
                      <a16:colId xmlns:a16="http://schemas.microsoft.com/office/drawing/2014/main" val="2820586139"/>
                    </a:ext>
                  </a:extLst>
                </a:gridCol>
              </a:tblGrid>
              <a:tr h="76971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2020/21 RTEP Market Efficiency Window Eligible Congestion Drivers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 Base Case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Annual Congestion $million)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 Base Case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Hours Binding)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Comment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809725"/>
                  </a:ext>
                </a:extLst>
              </a:tr>
              <a:tr h="6969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Constraint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From Area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 Area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2025 Simulated Year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2028 Simulated Year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2025 Simulated Year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2028 Simulated Year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630521"/>
                  </a:ext>
                </a:extLst>
              </a:tr>
              <a:tr h="23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Kammer North to Natrium 138 kV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AEP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AEP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13.19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Internal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Flowgate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4466231"/>
                  </a:ext>
                </a:extLst>
              </a:tr>
              <a:tr h="23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Muskingum River to Beverly 345 kV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AEP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AEP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Internal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Flowgate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7479571"/>
                  </a:ext>
                </a:extLst>
              </a:tr>
              <a:tr h="23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Junction to French's Mill 138 kV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18.45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25.88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Internal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Flowgate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6635521"/>
                  </a:ext>
                </a:extLst>
              </a:tr>
              <a:tr h="23630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Yukon to AA2-161 Tap 138 kV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4.30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5.37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Internal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Flowgate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1316615"/>
                  </a:ext>
                </a:extLst>
              </a:tr>
              <a:tr h="23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Charlottesville to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Proffit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Rd Del Pt 230 kV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DOM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DOM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3.93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4.21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Internal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Flowgate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7272449"/>
                  </a:ext>
                </a:extLst>
              </a:tr>
              <a:tr h="23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Plymouth Meeting to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Whitpain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230 kV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PECO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PECO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5.44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7.27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Internal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Flowgate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2469670"/>
                  </a:ext>
                </a:extLst>
              </a:tr>
              <a:tr h="23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Cumberland to Juniata 230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kV</a:t>
                      </a:r>
                      <a:r>
                        <a:rPr lang="en-US" sz="16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PLGRP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PLGRP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8.70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9.07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Internal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Flowgate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0926766"/>
                  </a:ext>
                </a:extLst>
              </a:tr>
              <a:tr h="23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Harwood to Susquehanna 230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kV</a:t>
                      </a:r>
                      <a:r>
                        <a:rPr lang="en-US" sz="16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PLGRP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PLGRP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16.73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        </a:t>
                      </a: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12.40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Internal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Flowgate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7255214"/>
                  </a:ext>
                </a:extLst>
              </a:tr>
              <a:tr h="23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Duff to Francisco 345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kV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DUK-IN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DUK-IN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3.82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M2M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3956735"/>
                  </a:ext>
                </a:extLst>
              </a:tr>
              <a:tr h="23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Gibson to Francisco 345 kV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4.28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3.71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21862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841607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6081" y="4902621"/>
            <a:ext cx="116419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Notes:</a:t>
            </a:r>
          </a:p>
          <a:p>
            <a:r>
              <a:rPr lang="en-US" sz="1400" i="1" dirty="0" smtClean="0"/>
              <a:t>   1) Cumberland </a:t>
            </a:r>
            <a:r>
              <a:rPr lang="en-US" sz="1400" i="1" dirty="0"/>
              <a:t>– Juniata and Harwood – Susquehanna Congestion drivers may be impacted by </a:t>
            </a:r>
            <a:r>
              <a:rPr lang="en-US" sz="1400" i="1" dirty="0" smtClean="0"/>
              <a:t>DLR </a:t>
            </a:r>
            <a:r>
              <a:rPr lang="en-US" sz="1400" i="1" dirty="0"/>
              <a:t>(Dynamic Link Rating) </a:t>
            </a:r>
            <a:r>
              <a:rPr lang="en-US" sz="1400" i="1" dirty="0" smtClean="0"/>
              <a:t>projects </a:t>
            </a:r>
          </a:p>
          <a:p>
            <a:r>
              <a:rPr lang="en-US" sz="1400" i="1" dirty="0"/>
              <a:t> </a:t>
            </a:r>
            <a:r>
              <a:rPr lang="en-US" sz="1400" i="1" dirty="0" smtClean="0"/>
              <a:t>      (Expected in-service date 06/01/2021). </a:t>
            </a:r>
          </a:p>
          <a:p>
            <a:r>
              <a:rPr lang="en-US" sz="1400" i="1" dirty="0" smtClean="0"/>
              <a:t>  2) Harwood – Susquehanna simulated congestion is $23.1 million in 2031. Driver may be impacted by recently announced Talen Energy retirements. (</a:t>
            </a:r>
            <a:r>
              <a:rPr lang="en-US" sz="1400" i="1" dirty="0"/>
              <a:t>R</a:t>
            </a:r>
            <a:r>
              <a:rPr lang="en-US" sz="1400" i="1" dirty="0" smtClean="0"/>
              <a:t>etirement notice not submitted to PJM). </a:t>
            </a:r>
          </a:p>
          <a:p>
            <a:r>
              <a:rPr lang="en-US" sz="1400" i="1" dirty="0" smtClean="0">
                <a:hlinkClick r:id="rId3"/>
              </a:rPr>
              <a:t>https://talenenergy.investorroom.com/2020-11-10-Talen-Energy-Announces-Transformational-Move-Toward-a-Sustainable-ESG-Focused-Future</a:t>
            </a:r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47539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152400"/>
            <a:ext cx="10969625" cy="639763"/>
          </a:xfrm>
        </p:spPr>
        <p:txBody>
          <a:bodyPr/>
          <a:lstStyle/>
          <a:p>
            <a:r>
              <a:rPr lang="en-US" sz="2800" dirty="0"/>
              <a:t>2020/21 Long-Term Window </a:t>
            </a:r>
            <a:r>
              <a:rPr lang="en-US" sz="2800" dirty="0" smtClean="0"/>
              <a:t>Schedule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711200" y="6381750"/>
            <a:ext cx="38592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608013" indent="-1508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7613" indent="-3032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7213" indent="-4556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6813" indent="-6080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PJM TEAC – 01/06/2021 | Public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27" y="1243231"/>
            <a:ext cx="11107371" cy="43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 smtClean="0"/>
              <a:t>2020/21 </a:t>
            </a:r>
            <a:r>
              <a:rPr lang="en-US" altLang="en-US" sz="3600" dirty="0"/>
              <a:t>Long-Term Window 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>Registration Process</a:t>
            </a:r>
            <a:endParaRPr lang="en-US" dirty="0"/>
          </a:p>
        </p:txBody>
      </p:sp>
      <p:sp>
        <p:nvSpPr>
          <p:cNvPr id="3" name="Footer Placeholder 3"/>
          <p:cNvSpPr txBox="1">
            <a:spLocks/>
          </p:cNvSpPr>
          <p:nvPr/>
        </p:nvSpPr>
        <p:spPr bwMode="auto">
          <a:xfrm>
            <a:off x="711200" y="6381750"/>
            <a:ext cx="38592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608013" indent="-1508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7613" indent="-3032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7213" indent="-4556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6813" indent="-6080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PJM TEAC – 01/06/2021 | Public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3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Market Efficiency </a:t>
            </a:r>
            <a:r>
              <a:rPr lang="en-US" altLang="en-US" sz="2800" dirty="0" smtClean="0"/>
              <a:t>RTEP Window Registration</a:t>
            </a:r>
            <a:endParaRPr lang="en-US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1812" y="3379964"/>
            <a:ext cx="7467600" cy="2735086"/>
          </a:xfrm>
        </p:spPr>
        <p:txBody>
          <a:bodyPr>
            <a:noAutofit/>
          </a:bodyPr>
          <a:lstStyle/>
          <a:p>
            <a:pPr marL="228600" indent="-228600">
              <a:spcAft>
                <a:spcPts val="1200"/>
              </a:spcAft>
              <a:buClr>
                <a:schemeClr val="tx1"/>
              </a:buClr>
            </a:pPr>
            <a:r>
              <a:rPr lang="en-US" altLang="en-US" sz="2200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Register</a:t>
            </a:r>
            <a:r>
              <a:rPr lang="en-US" altLang="en-US" sz="2200" dirty="0" smtClean="0">
                <a:latin typeface="Arial Narrow" panose="020B0606020202030204" pitchFamily="34" charset="0"/>
              </a:rPr>
              <a:t> </a:t>
            </a:r>
            <a:r>
              <a:rPr lang="en-US" altLang="en-US" sz="2200" dirty="0">
                <a:latin typeface="Arial Narrow" panose="020B0606020202030204" pitchFamily="34" charset="0"/>
              </a:rPr>
              <a:t>for the </a:t>
            </a:r>
            <a:r>
              <a:rPr lang="en-US" altLang="en-US" sz="2200" dirty="0" smtClean="0">
                <a:latin typeface="Arial Narrow" panose="020B0606020202030204" pitchFamily="34" charset="0"/>
              </a:rPr>
              <a:t>2020/21 </a:t>
            </a:r>
            <a:r>
              <a:rPr lang="en-US" altLang="en-US" sz="2200" dirty="0">
                <a:latin typeface="Arial Narrow" panose="020B0606020202030204" pitchFamily="34" charset="0"/>
              </a:rPr>
              <a:t>RTEP </a:t>
            </a:r>
            <a:r>
              <a:rPr lang="en-US" altLang="en-US" sz="2200" dirty="0" smtClean="0">
                <a:latin typeface="Arial Narrow" panose="020B0606020202030204" pitchFamily="34" charset="0"/>
              </a:rPr>
              <a:t>Market Efficiency Window at PJM.com &gt; Planning &gt; </a:t>
            </a:r>
            <a:r>
              <a:rPr lang="en-US" altLang="en-US" sz="2200" dirty="0" smtClean="0">
                <a:latin typeface="Arial Narrow" panose="020B0606020202030204" pitchFamily="34" charset="0"/>
                <a:hlinkClick r:id="rId3"/>
              </a:rPr>
              <a:t>Competitive Planning Process </a:t>
            </a:r>
            <a:endParaRPr lang="en-US" altLang="en-US" sz="2200" dirty="0" smtClean="0">
              <a:latin typeface="Arial Narrow" panose="020B0606020202030204" pitchFamily="34" charset="0"/>
            </a:endParaRPr>
          </a:p>
          <a:p>
            <a:pPr marL="228600" indent="-228600">
              <a:spcAft>
                <a:spcPts val="1200"/>
              </a:spcAft>
            </a:pPr>
            <a:r>
              <a:rPr lang="en-US" altLang="en-US" sz="2200" dirty="0" smtClean="0">
                <a:latin typeface="Arial Narrow" panose="020B0606020202030204" pitchFamily="34" charset="0"/>
              </a:rPr>
              <a:t>In </a:t>
            </a:r>
            <a:r>
              <a:rPr lang="en-US" altLang="en-US" sz="2200" dirty="0">
                <a:latin typeface="Arial Narrow" panose="020B0606020202030204" pitchFamily="34" charset="0"/>
              </a:rPr>
              <a:t>the CEII Request form write “</a:t>
            </a:r>
            <a:r>
              <a:rPr lang="en-US" altLang="en-US" sz="2200" b="1" i="1" dirty="0">
                <a:latin typeface="Arial Narrow" panose="020B0606020202030204" pitchFamily="34" charset="0"/>
              </a:rPr>
              <a:t>Access to the </a:t>
            </a:r>
            <a:r>
              <a:rPr lang="en-US" altLang="en-US" sz="2200" b="1" i="1" dirty="0" smtClean="0">
                <a:latin typeface="Arial Narrow" panose="020B0606020202030204" pitchFamily="34" charset="0"/>
              </a:rPr>
              <a:t>2020/21 </a:t>
            </a:r>
            <a:r>
              <a:rPr lang="en-US" altLang="en-US" sz="2200" b="1" i="1" dirty="0">
                <a:latin typeface="Arial Narrow" panose="020B0606020202030204" pitchFamily="34" charset="0"/>
              </a:rPr>
              <a:t>Long Term RTEP Window</a:t>
            </a:r>
            <a:r>
              <a:rPr lang="en-US" altLang="en-US" sz="2200" dirty="0">
                <a:latin typeface="Arial Narrow" panose="020B0606020202030204" pitchFamily="34" charset="0"/>
              </a:rPr>
              <a:t>” as the description of the information requested.</a:t>
            </a:r>
          </a:p>
          <a:p>
            <a:pPr marL="228600" indent="-228600">
              <a:spcAft>
                <a:spcPts val="1200"/>
              </a:spcAft>
            </a:pPr>
            <a:r>
              <a:rPr lang="en-US" altLang="en-US" sz="2200" dirty="0" smtClean="0">
                <a:latin typeface="Arial Narrow" panose="020B0606020202030204" pitchFamily="34" charset="0"/>
              </a:rPr>
              <a:t>All participants </a:t>
            </a:r>
            <a:r>
              <a:rPr lang="en-US" altLang="en-US" sz="2200" dirty="0">
                <a:latin typeface="Arial Narrow" panose="020B0606020202030204" pitchFamily="34" charset="0"/>
              </a:rPr>
              <a:t>must register to access the data regardless of prior participation in the PJM Competitive Process</a:t>
            </a:r>
            <a:r>
              <a:rPr lang="en-US" altLang="en-US" sz="2000" dirty="0" smtClean="0">
                <a:latin typeface="Arial Narrow" panose="020B0606020202030204" pitchFamily="34" charset="0"/>
              </a:rPr>
              <a:t>.</a:t>
            </a:r>
            <a:endParaRPr lang="en-US" altLang="en-US" sz="2000" dirty="0" smtClean="0"/>
          </a:p>
          <a:p>
            <a:pPr>
              <a:spcAft>
                <a:spcPts val="1200"/>
              </a:spcAft>
            </a:pPr>
            <a:endParaRPr lang="en-US" altLang="en-US" sz="2000" dirty="0" smtClean="0"/>
          </a:p>
          <a:p>
            <a:pPr>
              <a:spcAft>
                <a:spcPts val="1200"/>
              </a:spcAft>
            </a:pPr>
            <a:endParaRPr lang="en-US" altLang="en-US" sz="2000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427037" y="1102421"/>
            <a:ext cx="4191000" cy="20694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182880" rIns="45720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en-US" altLang="en-US" sz="2000" b="1" dirty="0" smtClean="0">
                <a:solidFill>
                  <a:schemeClr val="accent1"/>
                </a:solidFill>
              </a:rPr>
              <a:t>Beginning </a:t>
            </a:r>
            <a:r>
              <a:rPr lang="en-US" altLang="en-US" sz="2000" b="1" dirty="0">
                <a:solidFill>
                  <a:schemeClr val="accent1"/>
                </a:solidFill>
              </a:rPr>
              <a:t>July 2020,</a:t>
            </a:r>
            <a:r>
              <a:rPr lang="en-US" altLang="en-US" sz="2000" dirty="0">
                <a:solidFill>
                  <a:schemeClr val="accent1"/>
                </a:solidFill>
              </a:rPr>
              <a:t> </a:t>
            </a:r>
            <a:r>
              <a:rPr lang="en-US" altLang="en-US" sz="2000" dirty="0"/>
              <a:t>all RTEP competitive proposals </a:t>
            </a:r>
            <a:r>
              <a:rPr lang="en-US" altLang="en-US" sz="2000" dirty="0" smtClean="0"/>
              <a:t>are </a:t>
            </a:r>
            <a:r>
              <a:rPr lang="en-US" altLang="en-US" sz="2000" dirty="0"/>
              <a:t>submitted through a new </a:t>
            </a:r>
            <a:r>
              <a:rPr lang="en-US" altLang="en-US" sz="2000" dirty="0" smtClean="0"/>
              <a:t>web-based </a:t>
            </a:r>
            <a:r>
              <a:rPr lang="en-US" altLang="en-US" sz="2000" dirty="0"/>
              <a:t>Competitive Planner application.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306" t="12495" r="5167" b="11522"/>
          <a:stretch/>
        </p:blipFill>
        <p:spPr>
          <a:xfrm>
            <a:off x="4083966" y="1571625"/>
            <a:ext cx="7849271" cy="1098898"/>
          </a:xfrm>
          <a:prstGeom prst="rect">
            <a:avLst/>
          </a:prstGeom>
          <a:ln w="28575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55612" y="3379964"/>
            <a:ext cx="3657600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2800"/>
              </a:lnSpc>
              <a:spcAft>
                <a:spcPts val="1200"/>
              </a:spcAft>
              <a:buNone/>
            </a:pPr>
            <a:r>
              <a:rPr lang="en-US" altLang="en-US" sz="2000" dirty="0"/>
              <a:t>Only transmission owners and developers who have received authorization to receive CEII information associated with the current window will be able to participate in the PJM competitive planning process.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711200" y="6381750"/>
            <a:ext cx="38592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608013" indent="-1508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7613" indent="-3032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7213" indent="-4556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6813" indent="-6080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PJM TEAC – 01/06/2021 | Public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53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RTEP Window Registration Screenshot</a:t>
            </a:r>
            <a:endParaRPr lang="en-US" alt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-2257" b="1"/>
          <a:stretch/>
        </p:blipFill>
        <p:spPr>
          <a:xfrm>
            <a:off x="2360612" y="792164"/>
            <a:ext cx="7261767" cy="556924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</p:pic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711200" y="6381750"/>
            <a:ext cx="38592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608013" indent="-1508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7613" indent="-3032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7213" indent="-4556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6813" indent="-6080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PJM TEAC – 01/06/2021 | Public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747" y="5094761"/>
            <a:ext cx="5913632" cy="12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6.0&quot;&gt;&lt;object type=&quot;1&quot; unique_id=&quot;10001&quot;&gt;&lt;object type=&quot;8&quot; unique_id=&quot;10929&quot;&gt;&lt;/object&gt;&lt;object type=&quot;2&quot; unique_id=&quot;10930&quot;&gt;&lt;object type=&quot;3&quot; unique_id=&quot;10931&quot;&gt;&lt;property id=&quot;20148&quot; value=&quot;5&quot;/&gt;&lt;property id=&quot;20300&quot; value=&quot;Slide 1&quot;/&gt;&lt;property id=&quot;20307&quot; value=&quot;256&quot;/&gt;&lt;/object&gt;&lt;object type=&quot;3&quot; unique_id=&quot;10932&quot;&gt;&lt;property id=&quot;20148&quot; value=&quot;5&quot;/&gt;&lt;property id=&quot;20300&quot; value=&quot;Slide 2&quot;/&gt;&lt;property id=&quot;20307&quot; value=&quot;257&quot;/&gt;&lt;/object&gt;&lt;/object&gt;&lt;/object&gt;&lt;/database&gt;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ublic">
  <a:themeElements>
    <a:clrScheme name="PJM_Colorss">
      <a:dk1>
        <a:sysClr val="windowText" lastClr="000000"/>
      </a:dk1>
      <a:lt1>
        <a:srgbClr val="FFFFFF"/>
      </a:lt1>
      <a:dk2>
        <a:srgbClr val="000000"/>
      </a:dk2>
      <a:lt2>
        <a:srgbClr val="EEECE1"/>
      </a:lt2>
      <a:accent1>
        <a:srgbClr val="013366"/>
      </a:accent1>
      <a:accent2>
        <a:srgbClr val="99CC00"/>
      </a:accent2>
      <a:accent3>
        <a:srgbClr val="00B0F0"/>
      </a:accent3>
      <a:accent4>
        <a:srgbClr val="FF9900"/>
      </a:accent4>
      <a:accent5>
        <a:srgbClr val="808080"/>
      </a:accent5>
      <a:accent6>
        <a:srgbClr val="E70588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ublic" id="{92AFF959-801A-44E1-A699-60984B1CBE57}" vid="{2E23C668-A722-48E5-A0C3-AAB2B86697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
  </Template>
  <TotalTime>0</TotalTime>
  <Words>1131</Words>
  <Application>Microsoft Office PowerPoint</Application>
  <PresentationFormat>Custom</PresentationFormat>
  <Paragraphs>217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Wingdings</vt:lpstr>
      <vt:lpstr>1_Office Theme</vt:lpstr>
      <vt:lpstr>Public</vt:lpstr>
      <vt:lpstr>Market Efficiency Update</vt:lpstr>
      <vt:lpstr>PowerPoint Presentation</vt:lpstr>
      <vt:lpstr>2020/21 Long-Term Window</vt:lpstr>
      <vt:lpstr>Updated ME Base Case - Congestion Changes </vt:lpstr>
      <vt:lpstr>2020/21 RTEP Long-Term Window - Congestion Drivers</vt:lpstr>
      <vt:lpstr>2020/21 Long-Term Window Schedule</vt:lpstr>
      <vt:lpstr>2020/21 Long-Term Window  Registration Process</vt:lpstr>
      <vt:lpstr>Market Efficiency RTEP Window Registration</vt:lpstr>
      <vt:lpstr>RTEP Window Registration Screenshot</vt:lpstr>
      <vt:lpstr>Competitive Planner Tool Training Materials </vt:lpstr>
      <vt:lpstr>Conclusion of 2020 Reevaluation and Acceleration Analyses</vt:lpstr>
      <vt:lpstr>2020 Reevaluation and Acceleration Analyses</vt:lpstr>
      <vt:lpstr>Contact</vt:lpstr>
      <vt:lpstr>Revision History</vt:lpstr>
    </vt:vector>
  </TitlesOfParts>
  <Company>
 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  </dc:title>
  <dc:creator>
  </dc:creator>
  <cp:lastModifiedBy>
  </cp:lastModifiedBy>
  <cp:revision>1</cp:revision>
  <dcterms:created xsi:type="dcterms:W3CDTF">2021-02-04T13:32:02.9801144Z</dcterms:created>
  <dcterms:modified xsi:type="dcterms:W3CDTF">2021-02-04T13:32:02.9801144Z</dcterms:modified>
</cp:coreProperties>
</file>